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22_EF90B558.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4"/>
  </p:sldMasterIdLst>
  <p:notesMasterIdLst>
    <p:notesMasterId r:id="rId14"/>
  </p:notesMasterIdLst>
  <p:sldIdLst>
    <p:sldId id="279" r:id="rId5"/>
    <p:sldId id="290" r:id="rId6"/>
    <p:sldId id="282" r:id="rId7"/>
    <p:sldId id="281" r:id="rId8"/>
    <p:sldId id="280" r:id="rId9"/>
    <p:sldId id="283" r:id="rId10"/>
    <p:sldId id="286" r:id="rId11"/>
    <p:sldId id="277" r:id="rId12"/>
    <p:sldId id="287" r:id="rId13"/>
  </p:sldIdLst>
  <p:sldSz cx="9144000" cy="5143500" type="screen16x9"/>
  <p:notesSz cx="6858000" cy="9144000"/>
  <p:embeddedFontLst>
    <p:embeddedFont>
      <p:font typeface="Baskervville" panose="020B0604020202020204" charset="0"/>
      <p:regular r:id="rId15"/>
      <p:italic r:id="rId16"/>
    </p:embeddedFont>
    <p:embeddedFont>
      <p:font typeface="Lato" panose="020F0502020204030203" pitchFamily="34" charset="0"/>
      <p:regular r:id="rId17"/>
      <p:bold r:id="rId18"/>
      <p:italic r:id="rId19"/>
      <p:boldItalic r:id="rId20"/>
    </p:embeddedFont>
    <p:embeddedFont>
      <p:font typeface="Lato Black" panose="020F0502020204030203" pitchFamily="34" charset="0"/>
      <p:bold r:id="rId21"/>
      <p:italic r:id="rId22"/>
      <p:boldItalic r:id="rId23"/>
    </p:embeddedFont>
    <p:embeddedFont>
      <p:font typeface="Lato Light" panose="020F0502020204030203" pitchFamily="34" charset="0"/>
      <p:regular r:id="rId24"/>
      <p:bold r:id="rId25"/>
      <p:italic r:id="rId26"/>
      <p:boldItalic r:id="rId27"/>
    </p:embeddedFont>
    <p:embeddedFont>
      <p:font typeface="Lato Medium" panose="020F0502020204030203"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181D0C-BB03-FCE0-4BBF-73434913F9F3}" name="Gail Sullivan" initials="GS" userId="S::gsullivan@acgme.org::59bbd30b-4aae-4941-8b4f-87bae3691e2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2E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27" d="100"/>
          <a:sy n="127" d="100"/>
        </p:scale>
        <p:origin x="108"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font" Target="fonts/font7.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ableStyles" Target="tableStyles.xml"/><Relationship Id="rId8" Type="http://schemas.openxmlformats.org/officeDocument/2006/relationships/slide" Target="slides/slide4.xml"/></Relationships>
</file>

<file path=ppt/comments/modernComment_122_EF90B558.xml><?xml version="1.0" encoding="utf-8"?>
<p188:cmLst xmlns:a="http://schemas.openxmlformats.org/drawingml/2006/main" xmlns:r="http://schemas.openxmlformats.org/officeDocument/2006/relationships" xmlns:p188="http://schemas.microsoft.com/office/powerpoint/2018/8/main">
  <p188:cm id="{74D0332E-894B-41F0-ACD1-8BD15F0062B1}" authorId="{65181D0C-BB03-FCE0-4BBF-73434913F9F3}" status="resolved" created="2022-11-29T18:09:02.645">
    <pc:sldMkLst xmlns:pc="http://schemas.microsoft.com/office/powerpoint/2013/main/command">
      <pc:docMk/>
      <pc:sldMk cId="4019238232" sldId="290"/>
    </pc:sldMkLst>
    <p188:txBody>
      <a:bodyPr/>
      <a:lstStyle/>
      <a:p>
        <a:r>
          <a:rPr lang="en-US"/>
          <a:t>I'm viewing this on a laptop, and the small print is difficult to read, possibly because it's light - Lato Light 12 pt.
I tried Lato - for conclusions and outcomes, to enhance readability. I edited Conclusions wording. Increased font on citation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16514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2191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3428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1333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13139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274011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9"/>
          <p:cNvSpPr txBox="1">
            <a:spLocks noGrp="1"/>
          </p:cNvSpPr>
          <p:nvPr>
            <p:ph type="body" idx="1"/>
          </p:nvPr>
        </p:nvSpPr>
        <p:spPr>
          <a:xfrm>
            <a:off x="457200" y="4253909"/>
            <a:ext cx="8229600" cy="5196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400"/>
              <a:buNone/>
              <a:defRPr sz="1400"/>
            </a:lvl1pPr>
          </a:lstStyle>
          <a:p>
            <a:endParaRPr/>
          </a:p>
        </p:txBody>
      </p:sp>
      <p:sp>
        <p:nvSpPr>
          <p:cNvPr id="48" name="Google Shape;48;p9"/>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pic>
        <p:nvPicPr>
          <p:cNvPr id="49" name="Google Shape;49;p9"/>
          <p:cNvPicPr preferRelativeResize="0"/>
          <p:nvPr/>
        </p:nvPicPr>
        <p:blipFill>
          <a:blip r:embed="rId2">
            <a:alphaModFix/>
          </a:blip>
          <a:stretch>
            <a:fillRect/>
          </a:stretch>
        </p:blipFill>
        <p:spPr>
          <a:xfrm>
            <a:off x="8042428" y="274874"/>
            <a:ext cx="826325" cy="8252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9BDC1-DAEA-663D-F295-33D2965ACF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E63A50-1443-7620-E902-7213FE2422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57FECC-947D-4875-1A99-A1946747CA3E}"/>
              </a:ext>
            </a:extLst>
          </p:cNvPr>
          <p:cNvSpPr>
            <a:spLocks noGrp="1"/>
          </p:cNvSpPr>
          <p:nvPr>
            <p:ph type="dt" sz="half" idx="10"/>
          </p:nvPr>
        </p:nvSpPr>
        <p:spPr/>
        <p:txBody>
          <a:bodyPr/>
          <a:lstStyle/>
          <a:p>
            <a:fld id="{90989F37-656F-DB45-AD1F-125A053896FC}" type="datetimeFigureOut">
              <a:rPr lang="en-US" smtClean="0"/>
              <a:t>1/10/2024</a:t>
            </a:fld>
            <a:endParaRPr lang="en-US"/>
          </a:p>
        </p:txBody>
      </p:sp>
      <p:sp>
        <p:nvSpPr>
          <p:cNvPr id="5" name="Footer Placeholder 4">
            <a:extLst>
              <a:ext uri="{FF2B5EF4-FFF2-40B4-BE49-F238E27FC236}">
                <a16:creationId xmlns:a16="http://schemas.microsoft.com/office/drawing/2014/main" id="{53A08B6E-D787-9FB5-F35C-4334FEA429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7F429E-A5B4-3D07-A983-AE4630277514}"/>
              </a:ext>
            </a:extLst>
          </p:cNvPr>
          <p:cNvSpPr>
            <a:spLocks noGrp="1"/>
          </p:cNvSpPr>
          <p:nvPr>
            <p:ph type="sldNum" sz="quarter" idx="12"/>
          </p:nvPr>
        </p:nvSpPr>
        <p:spPr/>
        <p:txBody>
          <a:bodyPr/>
          <a:lstStyle/>
          <a:p>
            <a:fld id="{659AC6F1-88A3-DB45-888A-3BDA682F0D38}" type="slidenum">
              <a:rPr lang="en-US" smtClean="0"/>
              <a:t>‹#›</a:t>
            </a:fld>
            <a:endParaRPr lang="en-US"/>
          </a:p>
        </p:txBody>
      </p:sp>
    </p:spTree>
    <p:extLst>
      <p:ext uri="{BB962C8B-B14F-4D97-AF65-F5344CB8AC3E}">
        <p14:creationId xmlns:p14="http://schemas.microsoft.com/office/powerpoint/2010/main" val="36215937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85800" y="901875"/>
            <a:ext cx="68661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D72229"/>
              </a:buClr>
              <a:buSzPts val="5800"/>
              <a:buFont typeface="Baskervville"/>
              <a:buNone/>
              <a:defRPr sz="5800">
                <a:solidFill>
                  <a:srgbClr val="D72229"/>
                </a:solidFill>
                <a:latin typeface="Baskervville"/>
                <a:ea typeface="Baskervville"/>
                <a:cs typeface="Baskervville"/>
                <a:sym typeface="Baskervville"/>
              </a:defRPr>
            </a:lvl1pPr>
            <a:lvl2pPr lvl="1">
              <a:spcBef>
                <a:spcPts val="0"/>
              </a:spcBef>
              <a:spcAft>
                <a:spcPts val="0"/>
              </a:spcAft>
              <a:buClr>
                <a:srgbClr val="D72229"/>
              </a:buClr>
              <a:buSzPts val="5800"/>
              <a:buFont typeface="Baskervville"/>
              <a:buNone/>
              <a:defRPr sz="5800">
                <a:solidFill>
                  <a:srgbClr val="D72229"/>
                </a:solidFill>
                <a:latin typeface="Baskervville"/>
                <a:ea typeface="Baskervville"/>
                <a:cs typeface="Baskervville"/>
                <a:sym typeface="Baskervville"/>
              </a:defRPr>
            </a:lvl2pPr>
            <a:lvl3pPr lvl="2">
              <a:spcBef>
                <a:spcPts val="0"/>
              </a:spcBef>
              <a:spcAft>
                <a:spcPts val="0"/>
              </a:spcAft>
              <a:buClr>
                <a:srgbClr val="D72229"/>
              </a:buClr>
              <a:buSzPts val="5800"/>
              <a:buFont typeface="Baskervville"/>
              <a:buNone/>
              <a:defRPr sz="5800">
                <a:solidFill>
                  <a:srgbClr val="D72229"/>
                </a:solidFill>
                <a:latin typeface="Baskervville"/>
                <a:ea typeface="Baskervville"/>
                <a:cs typeface="Baskervville"/>
                <a:sym typeface="Baskervville"/>
              </a:defRPr>
            </a:lvl3pPr>
            <a:lvl4pPr lvl="3">
              <a:spcBef>
                <a:spcPts val="0"/>
              </a:spcBef>
              <a:spcAft>
                <a:spcPts val="0"/>
              </a:spcAft>
              <a:buClr>
                <a:srgbClr val="D72229"/>
              </a:buClr>
              <a:buSzPts val="5800"/>
              <a:buFont typeface="Baskervville"/>
              <a:buNone/>
              <a:defRPr sz="5800">
                <a:solidFill>
                  <a:srgbClr val="D72229"/>
                </a:solidFill>
                <a:latin typeface="Baskervville"/>
                <a:ea typeface="Baskervville"/>
                <a:cs typeface="Baskervville"/>
                <a:sym typeface="Baskervville"/>
              </a:defRPr>
            </a:lvl4pPr>
            <a:lvl5pPr lvl="4">
              <a:spcBef>
                <a:spcPts val="0"/>
              </a:spcBef>
              <a:spcAft>
                <a:spcPts val="0"/>
              </a:spcAft>
              <a:buClr>
                <a:srgbClr val="D72229"/>
              </a:buClr>
              <a:buSzPts val="5800"/>
              <a:buFont typeface="Baskervville"/>
              <a:buNone/>
              <a:defRPr sz="5800">
                <a:solidFill>
                  <a:srgbClr val="D72229"/>
                </a:solidFill>
                <a:latin typeface="Baskervville"/>
                <a:ea typeface="Baskervville"/>
                <a:cs typeface="Baskervville"/>
                <a:sym typeface="Baskervville"/>
              </a:defRPr>
            </a:lvl5pPr>
            <a:lvl6pPr lvl="5">
              <a:spcBef>
                <a:spcPts val="0"/>
              </a:spcBef>
              <a:spcAft>
                <a:spcPts val="0"/>
              </a:spcAft>
              <a:buClr>
                <a:srgbClr val="D72229"/>
              </a:buClr>
              <a:buSzPts val="5800"/>
              <a:buFont typeface="Baskervville"/>
              <a:buNone/>
              <a:defRPr sz="5800">
                <a:solidFill>
                  <a:srgbClr val="D72229"/>
                </a:solidFill>
                <a:latin typeface="Baskervville"/>
                <a:ea typeface="Baskervville"/>
                <a:cs typeface="Baskervville"/>
                <a:sym typeface="Baskervville"/>
              </a:defRPr>
            </a:lvl6pPr>
            <a:lvl7pPr lvl="6">
              <a:spcBef>
                <a:spcPts val="0"/>
              </a:spcBef>
              <a:spcAft>
                <a:spcPts val="0"/>
              </a:spcAft>
              <a:buClr>
                <a:srgbClr val="D72229"/>
              </a:buClr>
              <a:buSzPts val="5800"/>
              <a:buFont typeface="Baskervville"/>
              <a:buNone/>
              <a:defRPr sz="5800">
                <a:solidFill>
                  <a:srgbClr val="D72229"/>
                </a:solidFill>
                <a:latin typeface="Baskervville"/>
                <a:ea typeface="Baskervville"/>
                <a:cs typeface="Baskervville"/>
                <a:sym typeface="Baskervville"/>
              </a:defRPr>
            </a:lvl7pPr>
            <a:lvl8pPr lvl="7">
              <a:spcBef>
                <a:spcPts val="0"/>
              </a:spcBef>
              <a:spcAft>
                <a:spcPts val="0"/>
              </a:spcAft>
              <a:buClr>
                <a:srgbClr val="D72229"/>
              </a:buClr>
              <a:buSzPts val="5800"/>
              <a:buFont typeface="Baskervville"/>
              <a:buNone/>
              <a:defRPr sz="5800">
                <a:solidFill>
                  <a:srgbClr val="D72229"/>
                </a:solidFill>
                <a:latin typeface="Baskervville"/>
                <a:ea typeface="Baskervville"/>
                <a:cs typeface="Baskervville"/>
                <a:sym typeface="Baskervville"/>
              </a:defRPr>
            </a:lvl8pPr>
            <a:lvl9pPr lvl="8">
              <a:spcBef>
                <a:spcPts val="0"/>
              </a:spcBef>
              <a:spcAft>
                <a:spcPts val="0"/>
              </a:spcAft>
              <a:buClr>
                <a:srgbClr val="D72229"/>
              </a:buClr>
              <a:buSzPts val="5800"/>
              <a:buFont typeface="Baskervville"/>
              <a:buNone/>
              <a:defRPr sz="5800">
                <a:solidFill>
                  <a:srgbClr val="D72229"/>
                </a:solidFill>
                <a:latin typeface="Baskervville"/>
                <a:ea typeface="Baskervville"/>
                <a:cs typeface="Baskervville"/>
                <a:sym typeface="Baskervville"/>
              </a:defRPr>
            </a:lvl9pPr>
          </a:lstStyle>
          <a:p>
            <a:endParaRPr/>
          </a:p>
        </p:txBody>
      </p:sp>
      <p:sp>
        <p:nvSpPr>
          <p:cNvPr id="7" name="Google Shape;7;p1"/>
          <p:cNvSpPr txBox="1">
            <a:spLocks noGrp="1"/>
          </p:cNvSpPr>
          <p:nvPr>
            <p:ph type="body" idx="1"/>
          </p:nvPr>
        </p:nvSpPr>
        <p:spPr>
          <a:xfrm>
            <a:off x="685800" y="1875876"/>
            <a:ext cx="6866100" cy="2366100"/>
          </a:xfrm>
          <a:prstGeom prst="rect">
            <a:avLst/>
          </a:prstGeom>
          <a:noFill/>
          <a:ln>
            <a:noFill/>
          </a:ln>
        </p:spPr>
        <p:txBody>
          <a:bodyPr spcFirstLastPara="1" wrap="square" lIns="91425" tIns="91425" rIns="91425" bIns="91425" anchor="t" anchorCtr="0">
            <a:noAutofit/>
          </a:bodyPr>
          <a:lstStyle>
            <a:lvl1pPr marL="457200" lvl="0" indent="-342900">
              <a:spcBef>
                <a:spcPts val="600"/>
              </a:spcBef>
              <a:spcAft>
                <a:spcPts val="0"/>
              </a:spcAft>
              <a:buClr>
                <a:srgbClr val="D72229"/>
              </a:buClr>
              <a:buSzPts val="1800"/>
              <a:buFont typeface="Lato Light"/>
              <a:buChar char="●"/>
              <a:defRPr sz="1800">
                <a:latin typeface="Lato Light"/>
                <a:ea typeface="Lato Light"/>
                <a:cs typeface="Lato Light"/>
                <a:sym typeface="Lato Light"/>
              </a:defRPr>
            </a:lvl1pPr>
            <a:lvl2pPr marL="914400" lvl="1" indent="-342900">
              <a:spcBef>
                <a:spcPts val="0"/>
              </a:spcBef>
              <a:spcAft>
                <a:spcPts val="0"/>
              </a:spcAft>
              <a:buClr>
                <a:srgbClr val="D72229"/>
              </a:buClr>
              <a:buSzPts val="1800"/>
              <a:buFont typeface="Lato Light"/>
              <a:buChar char="○"/>
              <a:defRPr sz="1800">
                <a:latin typeface="Lato Light"/>
                <a:ea typeface="Lato Light"/>
                <a:cs typeface="Lato Light"/>
                <a:sym typeface="Lato Light"/>
              </a:defRPr>
            </a:lvl2pPr>
            <a:lvl3pPr marL="1371600" lvl="2" indent="-342900">
              <a:spcBef>
                <a:spcPts val="0"/>
              </a:spcBef>
              <a:spcAft>
                <a:spcPts val="0"/>
              </a:spcAft>
              <a:buClr>
                <a:srgbClr val="D72229"/>
              </a:buClr>
              <a:buSzPts val="1800"/>
              <a:buFont typeface="Lato Light"/>
              <a:buChar char="■"/>
              <a:defRPr sz="1800">
                <a:latin typeface="Lato Light"/>
                <a:ea typeface="Lato Light"/>
                <a:cs typeface="Lato Light"/>
                <a:sym typeface="Lato Light"/>
              </a:defRPr>
            </a:lvl3pPr>
            <a:lvl4pPr marL="1828800" lvl="3" indent="-342900">
              <a:spcBef>
                <a:spcPts val="0"/>
              </a:spcBef>
              <a:spcAft>
                <a:spcPts val="0"/>
              </a:spcAft>
              <a:buSzPts val="1800"/>
              <a:buFont typeface="Lato Light"/>
              <a:buChar char="●"/>
              <a:defRPr sz="1800">
                <a:latin typeface="Lato Light"/>
                <a:ea typeface="Lato Light"/>
                <a:cs typeface="Lato Light"/>
                <a:sym typeface="Lato Light"/>
              </a:defRPr>
            </a:lvl4pPr>
            <a:lvl5pPr marL="2286000" lvl="4" indent="-342900">
              <a:spcBef>
                <a:spcPts val="0"/>
              </a:spcBef>
              <a:spcAft>
                <a:spcPts val="0"/>
              </a:spcAft>
              <a:buSzPts val="1800"/>
              <a:buFont typeface="Lato Light"/>
              <a:buChar char="○"/>
              <a:defRPr sz="1800">
                <a:latin typeface="Lato Light"/>
                <a:ea typeface="Lato Light"/>
                <a:cs typeface="Lato Light"/>
                <a:sym typeface="Lato Light"/>
              </a:defRPr>
            </a:lvl5pPr>
            <a:lvl6pPr marL="2743200" lvl="5" indent="-342900">
              <a:spcBef>
                <a:spcPts val="0"/>
              </a:spcBef>
              <a:spcAft>
                <a:spcPts val="0"/>
              </a:spcAft>
              <a:buSzPts val="1800"/>
              <a:buFont typeface="Lato Light"/>
              <a:buChar char="■"/>
              <a:defRPr sz="1800">
                <a:latin typeface="Lato Light"/>
                <a:ea typeface="Lato Light"/>
                <a:cs typeface="Lato Light"/>
                <a:sym typeface="Lato Light"/>
              </a:defRPr>
            </a:lvl6pPr>
            <a:lvl7pPr marL="3200400" lvl="6" indent="-342900">
              <a:spcBef>
                <a:spcPts val="0"/>
              </a:spcBef>
              <a:spcAft>
                <a:spcPts val="0"/>
              </a:spcAft>
              <a:buSzPts val="1800"/>
              <a:buFont typeface="Lato Light"/>
              <a:buChar char="●"/>
              <a:defRPr sz="1800">
                <a:latin typeface="Lato Light"/>
                <a:ea typeface="Lato Light"/>
                <a:cs typeface="Lato Light"/>
                <a:sym typeface="Lato Light"/>
              </a:defRPr>
            </a:lvl7pPr>
            <a:lvl8pPr marL="3657600" lvl="7" indent="-342900">
              <a:spcBef>
                <a:spcPts val="0"/>
              </a:spcBef>
              <a:spcAft>
                <a:spcPts val="0"/>
              </a:spcAft>
              <a:buSzPts val="1800"/>
              <a:buFont typeface="Lato Light"/>
              <a:buChar char="○"/>
              <a:defRPr sz="1800">
                <a:latin typeface="Lato Light"/>
                <a:ea typeface="Lato Light"/>
                <a:cs typeface="Lato Light"/>
                <a:sym typeface="Lato Light"/>
              </a:defRPr>
            </a:lvl8pPr>
            <a:lvl9pPr marL="4114800" lvl="8" indent="-342900">
              <a:spcBef>
                <a:spcPts val="0"/>
              </a:spcBef>
              <a:spcAft>
                <a:spcPts val="0"/>
              </a:spcAft>
              <a:buSzPts val="1800"/>
              <a:buFont typeface="Lato Light"/>
              <a:buChar char="■"/>
              <a:defRPr sz="1800">
                <a:latin typeface="Lato Light"/>
                <a:ea typeface="Lato Light"/>
                <a:cs typeface="Lato Light"/>
                <a:sym typeface="Lato Light"/>
              </a:defRPr>
            </a:lvl9pPr>
          </a:lstStyle>
          <a:p>
            <a:endParaRPr/>
          </a:p>
        </p:txBody>
      </p:sp>
      <p:sp>
        <p:nvSpPr>
          <p:cNvPr id="8" name="Google Shape;8;p1"/>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a:buNone/>
              <a:defRPr sz="800">
                <a:latin typeface="Lato Light"/>
                <a:ea typeface="Lato Light"/>
                <a:cs typeface="Lato Light"/>
                <a:sym typeface="Lato Light"/>
              </a:defRPr>
            </a:lvl1pPr>
            <a:lvl2pPr lvl="1" algn="ctr">
              <a:buNone/>
              <a:defRPr sz="800">
                <a:latin typeface="Lato Light"/>
                <a:ea typeface="Lato Light"/>
                <a:cs typeface="Lato Light"/>
                <a:sym typeface="Lato Light"/>
              </a:defRPr>
            </a:lvl2pPr>
            <a:lvl3pPr lvl="2" algn="ctr">
              <a:buNone/>
              <a:defRPr sz="800">
                <a:latin typeface="Lato Light"/>
                <a:ea typeface="Lato Light"/>
                <a:cs typeface="Lato Light"/>
                <a:sym typeface="Lato Light"/>
              </a:defRPr>
            </a:lvl3pPr>
            <a:lvl4pPr lvl="3" algn="ctr">
              <a:buNone/>
              <a:defRPr sz="800">
                <a:latin typeface="Lato Light"/>
                <a:ea typeface="Lato Light"/>
                <a:cs typeface="Lato Light"/>
                <a:sym typeface="Lato Light"/>
              </a:defRPr>
            </a:lvl4pPr>
            <a:lvl5pPr lvl="4" algn="ctr">
              <a:buNone/>
              <a:defRPr sz="800">
                <a:latin typeface="Lato Light"/>
                <a:ea typeface="Lato Light"/>
                <a:cs typeface="Lato Light"/>
                <a:sym typeface="Lato Light"/>
              </a:defRPr>
            </a:lvl5pPr>
            <a:lvl6pPr lvl="5" algn="ctr">
              <a:buNone/>
              <a:defRPr sz="800">
                <a:latin typeface="Lato Light"/>
                <a:ea typeface="Lato Light"/>
                <a:cs typeface="Lato Light"/>
                <a:sym typeface="Lato Light"/>
              </a:defRPr>
            </a:lvl6pPr>
            <a:lvl7pPr lvl="6" algn="ctr">
              <a:buNone/>
              <a:defRPr sz="800">
                <a:latin typeface="Lato Light"/>
                <a:ea typeface="Lato Light"/>
                <a:cs typeface="Lato Light"/>
                <a:sym typeface="Lato Light"/>
              </a:defRPr>
            </a:lvl7pPr>
            <a:lvl8pPr lvl="7" algn="ctr">
              <a:buNone/>
              <a:defRPr sz="800">
                <a:latin typeface="Lato Light"/>
                <a:ea typeface="Lato Light"/>
                <a:cs typeface="Lato Light"/>
                <a:sym typeface="Lato Light"/>
              </a:defRPr>
            </a:lvl8pPr>
            <a:lvl9pPr lvl="8" algn="ctr">
              <a:buNone/>
              <a:defRPr sz="800">
                <a:latin typeface="Lato Light"/>
                <a:ea typeface="Lato Light"/>
                <a:cs typeface="Lato Light"/>
                <a:sym typeface="Lato Light"/>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5" r:id="rId1"/>
    <p:sldLayoutId id="2147483659"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18" Type="http://schemas.openxmlformats.org/officeDocument/2006/relationships/image" Target="../media/image30.svg"/><Relationship Id="rId3" Type="http://schemas.microsoft.com/office/2018/10/relationships/comments" Target="../comments/modernComment_122_EF90B558.xml"/><Relationship Id="rId7" Type="http://schemas.openxmlformats.org/officeDocument/2006/relationships/image" Target="../media/image19.png"/><Relationship Id="rId12" Type="http://schemas.openxmlformats.org/officeDocument/2006/relationships/image" Target="../media/image24.svg"/><Relationship Id="rId17" Type="http://schemas.openxmlformats.org/officeDocument/2006/relationships/image" Target="../media/image29.png"/><Relationship Id="rId2" Type="http://schemas.openxmlformats.org/officeDocument/2006/relationships/notesSlide" Target="../notesSlides/notesSlide2.xml"/><Relationship Id="rId16" Type="http://schemas.openxmlformats.org/officeDocument/2006/relationships/image" Target="../media/image28.svg"/><Relationship Id="rId1" Type="http://schemas.openxmlformats.org/officeDocument/2006/relationships/slideLayout" Target="../slideLayouts/slideLayout2.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svg"/><Relationship Id="rId4" Type="http://schemas.openxmlformats.org/officeDocument/2006/relationships/image" Target="../media/image2.png"/><Relationship Id="rId9" Type="http://schemas.openxmlformats.org/officeDocument/2006/relationships/image" Target="../media/image21.png"/><Relationship Id="rId14" Type="http://schemas.openxmlformats.org/officeDocument/2006/relationships/image" Target="../media/image26.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png"/><Relationship Id="rId7" Type="http://schemas.openxmlformats.org/officeDocument/2006/relationships/image" Target="../media/image34.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 Id="rId9" Type="http://schemas.openxmlformats.org/officeDocument/2006/relationships/image" Target="../media/image36.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Google Shape;75;p14">
            <a:extLst>
              <a:ext uri="{FF2B5EF4-FFF2-40B4-BE49-F238E27FC236}">
                <a16:creationId xmlns:a16="http://schemas.microsoft.com/office/drawing/2014/main" id="{DB2C3709-EA85-34BE-372C-E4BE66F6E4D0}"/>
              </a:ext>
            </a:extLst>
          </p:cNvPr>
          <p:cNvSpPr/>
          <p:nvPr/>
        </p:nvSpPr>
        <p:spPr>
          <a:xfrm>
            <a:off x="6122243" y="1663453"/>
            <a:ext cx="498058" cy="399141"/>
          </a:xfrm>
          <a:prstGeom prst="rect">
            <a:avLst/>
          </a:prstGeom>
          <a:solidFill>
            <a:srgbClr val="EFEFEF"/>
          </a:solidFill>
          <a:ln>
            <a:noFill/>
          </a:ln>
        </p:spPr>
        <p:txBody>
          <a:bodyPr spcFirstLastPara="1" wrap="square" lIns="68569" tIns="68569" rIns="68569" bIns="68569" anchor="ctr" anchorCtr="0">
            <a:noAutofit/>
          </a:bodyPr>
          <a:lstStyle/>
          <a:p>
            <a:endParaRPr sz="1050"/>
          </a:p>
        </p:txBody>
      </p:sp>
      <p:sp>
        <p:nvSpPr>
          <p:cNvPr id="6" name="Google Shape;75;p14">
            <a:extLst>
              <a:ext uri="{FF2B5EF4-FFF2-40B4-BE49-F238E27FC236}">
                <a16:creationId xmlns:a16="http://schemas.microsoft.com/office/drawing/2014/main" id="{269E6709-B515-102B-7A85-6B12BEAB8F7A}"/>
              </a:ext>
            </a:extLst>
          </p:cNvPr>
          <p:cNvSpPr/>
          <p:nvPr/>
        </p:nvSpPr>
        <p:spPr>
          <a:xfrm>
            <a:off x="120479" y="4106462"/>
            <a:ext cx="9035396" cy="498968"/>
          </a:xfrm>
          <a:prstGeom prst="rect">
            <a:avLst/>
          </a:prstGeom>
          <a:solidFill>
            <a:srgbClr val="EFEFEF"/>
          </a:solidFill>
          <a:ln>
            <a:noFill/>
          </a:ln>
        </p:spPr>
        <p:txBody>
          <a:bodyPr spcFirstLastPara="1" wrap="square" lIns="68569" tIns="68569" rIns="68569" bIns="68569" anchor="ctr" anchorCtr="0">
            <a:noAutofit/>
          </a:bodyPr>
          <a:lstStyle/>
          <a:p>
            <a:endParaRPr sz="1050"/>
          </a:p>
        </p:txBody>
      </p:sp>
      <p:sp>
        <p:nvSpPr>
          <p:cNvPr id="7" name="Google Shape;75;p14">
            <a:extLst>
              <a:ext uri="{FF2B5EF4-FFF2-40B4-BE49-F238E27FC236}">
                <a16:creationId xmlns:a16="http://schemas.microsoft.com/office/drawing/2014/main" id="{F462FF75-1CC5-AD75-C4A6-D566CCA2E586}"/>
              </a:ext>
            </a:extLst>
          </p:cNvPr>
          <p:cNvSpPr/>
          <p:nvPr/>
        </p:nvSpPr>
        <p:spPr>
          <a:xfrm>
            <a:off x="108604" y="1037708"/>
            <a:ext cx="9035396" cy="498968"/>
          </a:xfrm>
          <a:prstGeom prst="rect">
            <a:avLst/>
          </a:prstGeom>
          <a:solidFill>
            <a:srgbClr val="EFEFEF"/>
          </a:solidFill>
          <a:ln>
            <a:noFill/>
          </a:ln>
        </p:spPr>
        <p:txBody>
          <a:bodyPr spcFirstLastPara="1" wrap="square" lIns="68569" tIns="68569" rIns="68569" bIns="68569" anchor="ctr" anchorCtr="0">
            <a:noAutofit/>
          </a:bodyPr>
          <a:lstStyle/>
          <a:p>
            <a:endParaRPr sz="1050"/>
          </a:p>
        </p:txBody>
      </p:sp>
      <p:sp>
        <p:nvSpPr>
          <p:cNvPr id="8" name="TextBox 7">
            <a:extLst>
              <a:ext uri="{FF2B5EF4-FFF2-40B4-BE49-F238E27FC236}">
                <a16:creationId xmlns:a16="http://schemas.microsoft.com/office/drawing/2014/main" id="{1463CE0F-46D8-CB30-DA2E-1B7E333C8134}"/>
              </a:ext>
            </a:extLst>
          </p:cNvPr>
          <p:cNvSpPr txBox="1"/>
          <p:nvPr/>
        </p:nvSpPr>
        <p:spPr>
          <a:xfrm>
            <a:off x="317124" y="380840"/>
            <a:ext cx="8412925" cy="646331"/>
          </a:xfrm>
          <a:prstGeom prst="rect">
            <a:avLst/>
          </a:prstGeom>
          <a:noFill/>
        </p:spPr>
        <p:txBody>
          <a:bodyPr wrap="square" rtlCol="0">
            <a:spAutoFit/>
          </a:bodyPr>
          <a:lstStyle/>
          <a:p>
            <a:r>
              <a:rPr lang="en-US" sz="3600" dirty="0">
                <a:solidFill>
                  <a:srgbClr val="D71F29"/>
                </a:solidFill>
                <a:latin typeface="Baskervville" pitchFamily="2" charset="0"/>
                <a:ea typeface="Baskerville" panose="02020502070401020303" pitchFamily="18" charset="0"/>
              </a:rPr>
              <a:t>Cost of In-person vs. Virtual Interview</a:t>
            </a:r>
          </a:p>
        </p:txBody>
      </p:sp>
      <p:sp>
        <p:nvSpPr>
          <p:cNvPr id="9" name="TextBox 8">
            <a:extLst>
              <a:ext uri="{FF2B5EF4-FFF2-40B4-BE49-F238E27FC236}">
                <a16:creationId xmlns:a16="http://schemas.microsoft.com/office/drawing/2014/main" id="{D1E0565C-8BDB-D5C9-6F79-B333470473F7}"/>
              </a:ext>
            </a:extLst>
          </p:cNvPr>
          <p:cNvSpPr txBox="1"/>
          <p:nvPr/>
        </p:nvSpPr>
        <p:spPr>
          <a:xfrm>
            <a:off x="317124" y="177914"/>
            <a:ext cx="4911811" cy="276999"/>
          </a:xfrm>
          <a:prstGeom prst="rect">
            <a:avLst/>
          </a:prstGeom>
          <a:noFill/>
        </p:spPr>
        <p:txBody>
          <a:bodyPr wrap="square" rtlCol="0">
            <a:spAutoFit/>
          </a:bodyPr>
          <a:lstStyle/>
          <a:p>
            <a:r>
              <a:rPr lang="en-US" sz="1200" dirty="0">
                <a:latin typeface="Lato Medium" panose="020F0502020204030203" pitchFamily="34" charset="0"/>
                <a:ea typeface="Lato Medium" panose="020F0502020204030203" pitchFamily="34" charset="0"/>
                <a:cs typeface="Lato Medium" panose="020F0502020204030203" pitchFamily="34" charset="0"/>
              </a:rPr>
              <a:t>JOURNAL OF GRADUATE MEDICAL EDUCATION</a:t>
            </a:r>
          </a:p>
        </p:txBody>
      </p:sp>
      <p:sp>
        <p:nvSpPr>
          <p:cNvPr id="10" name="Rectangle 9">
            <a:extLst>
              <a:ext uri="{FF2B5EF4-FFF2-40B4-BE49-F238E27FC236}">
                <a16:creationId xmlns:a16="http://schemas.microsoft.com/office/drawing/2014/main" id="{FCDF1A10-3A20-894A-8750-4E84F0AF3A09}"/>
              </a:ext>
            </a:extLst>
          </p:cNvPr>
          <p:cNvSpPr/>
          <p:nvPr/>
        </p:nvSpPr>
        <p:spPr>
          <a:xfrm>
            <a:off x="0" y="0"/>
            <a:ext cx="120479" cy="51435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a:p>
        </p:txBody>
      </p:sp>
      <p:sp>
        <p:nvSpPr>
          <p:cNvPr id="11" name="TextBox 10">
            <a:extLst>
              <a:ext uri="{FF2B5EF4-FFF2-40B4-BE49-F238E27FC236}">
                <a16:creationId xmlns:a16="http://schemas.microsoft.com/office/drawing/2014/main" id="{E42F5E39-5731-BB31-6169-779EB03C386A}"/>
              </a:ext>
            </a:extLst>
          </p:cNvPr>
          <p:cNvSpPr txBox="1"/>
          <p:nvPr/>
        </p:nvSpPr>
        <p:spPr>
          <a:xfrm>
            <a:off x="317124" y="1084934"/>
            <a:ext cx="8598276" cy="461665"/>
          </a:xfrm>
          <a:prstGeom prst="rect">
            <a:avLst/>
          </a:prstGeom>
          <a:noFill/>
        </p:spPr>
        <p:txBody>
          <a:bodyPr wrap="square" rtlCol="0">
            <a:spAutoFit/>
          </a:bodyPr>
          <a:lstStyle/>
          <a:p>
            <a:r>
              <a:rPr lang="en-US" sz="1200" b="1" dirty="0">
                <a:latin typeface="Lato Black" panose="020F0502020204030203" pitchFamily="34" charset="77"/>
                <a:ea typeface="Lato Medium" panose="020F0502020204030203" pitchFamily="34" charset="0"/>
                <a:cs typeface="Lato Medium" panose="020F0502020204030203" pitchFamily="34" charset="0"/>
              </a:rPr>
              <a:t>INTRODUCTION</a:t>
            </a:r>
            <a:r>
              <a:rPr lang="en-US" sz="1200" dirty="0">
                <a:latin typeface="Lato Medium" panose="020F0502020204030203" pitchFamily="34" charset="0"/>
                <a:ea typeface="Lato Medium" panose="020F0502020204030203" pitchFamily="34" charset="0"/>
                <a:cs typeface="Lato Medium" panose="020F0502020204030203" pitchFamily="34" charset="0"/>
              </a:rPr>
              <a:t> </a:t>
            </a:r>
            <a:r>
              <a:rPr lang="en-US" sz="1200" dirty="0">
                <a:latin typeface="Lato Light" panose="020F0302020204030203" pitchFamily="34" charset="77"/>
                <a:ea typeface="Lato Medium" panose="020F0502020204030203" pitchFamily="34" charset="0"/>
                <a:cs typeface="Lato Medium" panose="020F0502020204030203" pitchFamily="34" charset="0"/>
              </a:rPr>
              <a:t>In-person residency interviews are expensive but helpful for program perception. Do virtual interviews (VI) have decreased applicant costs compared to in-person interviews (IPI), and is it at the expense of program perception?</a:t>
            </a:r>
          </a:p>
        </p:txBody>
      </p:sp>
      <p:sp>
        <p:nvSpPr>
          <p:cNvPr id="12" name="TextBox 11">
            <a:extLst>
              <a:ext uri="{FF2B5EF4-FFF2-40B4-BE49-F238E27FC236}">
                <a16:creationId xmlns:a16="http://schemas.microsoft.com/office/drawing/2014/main" id="{B55C3718-214A-E551-6C7B-3A24D9FDD7C3}"/>
              </a:ext>
            </a:extLst>
          </p:cNvPr>
          <p:cNvSpPr txBox="1"/>
          <p:nvPr/>
        </p:nvSpPr>
        <p:spPr>
          <a:xfrm>
            <a:off x="317123" y="1630093"/>
            <a:ext cx="2829888" cy="1354217"/>
          </a:xfrm>
          <a:prstGeom prst="rect">
            <a:avLst/>
          </a:prstGeom>
          <a:noFill/>
        </p:spPr>
        <p:txBody>
          <a:bodyPr wrap="square" rtlCol="0">
            <a:spAutoFit/>
          </a:bodyPr>
          <a:lstStyle/>
          <a:p>
            <a:r>
              <a:rPr lang="en-US" sz="1200" b="1" dirty="0">
                <a:latin typeface="Lato Black" panose="020F0502020204030203" pitchFamily="34" charset="77"/>
                <a:ea typeface="Lato Medium" panose="020F0502020204030203" pitchFamily="34" charset="0"/>
                <a:cs typeface="Lato Medium" panose="020F0502020204030203" pitchFamily="34" charset="0"/>
              </a:rPr>
              <a:t>METHODS</a:t>
            </a:r>
            <a:r>
              <a:rPr lang="en-US" sz="1200" dirty="0">
                <a:latin typeface="Lato Medium" panose="020F0502020204030203" pitchFamily="34" charset="0"/>
                <a:ea typeface="Lato Medium" panose="020F0502020204030203" pitchFamily="34" charset="0"/>
                <a:cs typeface="Lato Medium" panose="020F0502020204030203" pitchFamily="34" charset="0"/>
              </a:rPr>
              <a:t> </a:t>
            </a:r>
            <a:endParaRPr lang="en-US" sz="1200" dirty="0">
              <a:latin typeface="Lato Light" panose="020F0302020204030203" pitchFamily="34" charset="77"/>
              <a:ea typeface="Lato Medium" panose="020F0502020204030203" pitchFamily="34" charset="0"/>
              <a:cs typeface="Lato Medium" panose="020F0502020204030203" pitchFamily="34" charset="0"/>
            </a:endParaRPr>
          </a:p>
          <a:p>
            <a:pPr marL="171450" indent="-171450">
              <a:spcAft>
                <a:spcPts val="600"/>
              </a:spcAft>
              <a:buFont typeface="Arial" panose="020B0604020202020204" pitchFamily="34" charset="0"/>
              <a:buChar char="•"/>
            </a:pPr>
            <a:r>
              <a:rPr lang="en-US" sz="1200" dirty="0">
                <a:latin typeface="Lato" panose="020F0502020204030203" pitchFamily="34" charset="77"/>
                <a:ea typeface="Lato Medium" panose="020F0502020204030203" pitchFamily="34" charset="0"/>
                <a:cs typeface="Lato Medium" panose="020F0502020204030203" pitchFamily="34" charset="0"/>
              </a:rPr>
              <a:t>Design</a:t>
            </a:r>
            <a:r>
              <a:rPr lang="en-US" sz="1200" dirty="0">
                <a:latin typeface="Lato Light" panose="020F0302020204030203" pitchFamily="34" charset="77"/>
                <a:ea typeface="Lato Medium" panose="020F0502020204030203" pitchFamily="34" charset="0"/>
                <a:cs typeface="Lato Medium" panose="020F0502020204030203" pitchFamily="34" charset="0"/>
              </a:rPr>
              <a:t>: single-center, multi-specialty study comparing  IPI vs. VI (2020-21)</a:t>
            </a:r>
          </a:p>
          <a:p>
            <a:pPr marL="171450" indent="-171450">
              <a:spcAft>
                <a:spcPts val="600"/>
              </a:spcAft>
              <a:buFont typeface="Arial" panose="020B0604020202020204" pitchFamily="34" charset="0"/>
              <a:buChar char="•"/>
            </a:pPr>
            <a:r>
              <a:rPr lang="en-US" sz="1200" dirty="0">
                <a:latin typeface="Lato" panose="020F0502020204030203" pitchFamily="34" charset="77"/>
                <a:ea typeface="Lato Medium" panose="020F0502020204030203" pitchFamily="34" charset="0"/>
                <a:cs typeface="Lato Medium" panose="020F0502020204030203" pitchFamily="34" charset="0"/>
              </a:rPr>
              <a:t>Who</a:t>
            </a:r>
            <a:r>
              <a:rPr lang="en-US" sz="1200" dirty="0">
                <a:latin typeface="Lato Light" panose="020F0302020204030203" pitchFamily="34" charset="77"/>
                <a:ea typeface="Lato Medium" panose="020F0502020204030203" pitchFamily="34" charset="0"/>
                <a:cs typeface="Lato Medium" panose="020F0502020204030203" pitchFamily="34" charset="0"/>
              </a:rPr>
              <a:t>: 4</a:t>
            </a:r>
            <a:r>
              <a:rPr lang="en-US" sz="1200" baseline="30000" dirty="0">
                <a:latin typeface="Lato Light" panose="020F0302020204030203" pitchFamily="34" charset="77"/>
                <a:ea typeface="Lato Medium" panose="020F0502020204030203" pitchFamily="34" charset="0"/>
                <a:cs typeface="Lato Medium" panose="020F0502020204030203" pitchFamily="34" charset="0"/>
              </a:rPr>
              <a:t>th</a:t>
            </a:r>
            <a:r>
              <a:rPr lang="en-US" sz="1200" dirty="0">
                <a:latin typeface="Lato Light" panose="020F0302020204030203" pitchFamily="34" charset="77"/>
                <a:ea typeface="Lato Medium" panose="020F0502020204030203" pitchFamily="34" charset="0"/>
                <a:cs typeface="Lato Medium" panose="020F0502020204030203" pitchFamily="34" charset="0"/>
              </a:rPr>
              <a:t> year medical students and PGY1 residents (n=252)</a:t>
            </a:r>
          </a:p>
          <a:p>
            <a:pPr marL="171450" indent="-171450">
              <a:spcAft>
                <a:spcPts val="600"/>
              </a:spcAft>
              <a:buFont typeface="Arial" panose="020B0604020202020204" pitchFamily="34" charset="0"/>
              <a:buChar char="•"/>
            </a:pPr>
            <a:r>
              <a:rPr lang="en-US" sz="1200" dirty="0">
                <a:latin typeface="Lato" panose="020F0502020204030203" pitchFamily="34" charset="77"/>
                <a:ea typeface="Lato Medium" panose="020F0502020204030203" pitchFamily="34" charset="0"/>
                <a:cs typeface="Lato Medium" panose="020F0502020204030203" pitchFamily="34" charset="0"/>
              </a:rPr>
              <a:t>What</a:t>
            </a:r>
            <a:r>
              <a:rPr lang="en-US" sz="1200" dirty="0">
                <a:latin typeface="Lato Light" panose="020F0302020204030203" pitchFamily="34" charset="77"/>
                <a:ea typeface="Lato Medium" panose="020F0502020204030203" pitchFamily="34" charset="0"/>
                <a:cs typeface="Lato Medium" panose="020F0502020204030203" pitchFamily="34" charset="0"/>
              </a:rPr>
              <a:t>: survey compared 3 items:</a:t>
            </a:r>
          </a:p>
        </p:txBody>
      </p:sp>
      <p:sp>
        <p:nvSpPr>
          <p:cNvPr id="13" name="TextBox 12">
            <a:extLst>
              <a:ext uri="{FF2B5EF4-FFF2-40B4-BE49-F238E27FC236}">
                <a16:creationId xmlns:a16="http://schemas.microsoft.com/office/drawing/2014/main" id="{A3CC6F24-B407-5174-11D9-AFD3C47A7D96}"/>
              </a:ext>
            </a:extLst>
          </p:cNvPr>
          <p:cNvSpPr txBox="1"/>
          <p:nvPr/>
        </p:nvSpPr>
        <p:spPr>
          <a:xfrm>
            <a:off x="3226641" y="1614266"/>
            <a:ext cx="886078" cy="276999"/>
          </a:xfrm>
          <a:prstGeom prst="rect">
            <a:avLst/>
          </a:prstGeom>
          <a:noFill/>
        </p:spPr>
        <p:txBody>
          <a:bodyPr wrap="square" rtlCol="0">
            <a:spAutoFit/>
          </a:bodyPr>
          <a:lstStyle/>
          <a:p>
            <a:pPr algn="just"/>
            <a:r>
              <a:rPr lang="en-US" sz="1200" b="1" dirty="0">
                <a:latin typeface="Lato Black" panose="020F0502020204030203" pitchFamily="34" charset="77"/>
                <a:ea typeface="Lato Medium" panose="020F0502020204030203" pitchFamily="34" charset="0"/>
                <a:cs typeface="Lato Medium" panose="020F0502020204030203" pitchFamily="34" charset="0"/>
              </a:rPr>
              <a:t>RESULTS</a:t>
            </a:r>
            <a:endParaRPr lang="en-US" sz="1200" dirty="0">
              <a:latin typeface="Lato Light" panose="020F0302020204030203" pitchFamily="34" charset="77"/>
              <a:ea typeface="Lato Medium" panose="020F0502020204030203" pitchFamily="34" charset="0"/>
              <a:cs typeface="Lato Medium" panose="020F0502020204030203" pitchFamily="34" charset="0"/>
            </a:endParaRPr>
          </a:p>
        </p:txBody>
      </p:sp>
      <p:sp>
        <p:nvSpPr>
          <p:cNvPr id="14" name="TextBox 13">
            <a:extLst>
              <a:ext uri="{FF2B5EF4-FFF2-40B4-BE49-F238E27FC236}">
                <a16:creationId xmlns:a16="http://schemas.microsoft.com/office/drawing/2014/main" id="{F6CC9FFB-32E9-FF9F-5E00-9F6F8662B9D4}"/>
              </a:ext>
            </a:extLst>
          </p:cNvPr>
          <p:cNvSpPr txBox="1"/>
          <p:nvPr/>
        </p:nvSpPr>
        <p:spPr>
          <a:xfrm>
            <a:off x="6884722" y="1645791"/>
            <a:ext cx="2030678" cy="276999"/>
          </a:xfrm>
          <a:prstGeom prst="rect">
            <a:avLst/>
          </a:prstGeom>
          <a:noFill/>
        </p:spPr>
        <p:txBody>
          <a:bodyPr wrap="square" rtlCol="0">
            <a:spAutoFit/>
          </a:bodyPr>
          <a:lstStyle/>
          <a:p>
            <a:pPr algn="just"/>
            <a:r>
              <a:rPr lang="en-US" sz="1200" b="1" dirty="0">
                <a:latin typeface="Lato Black" panose="020F0502020204030203" pitchFamily="34" charset="77"/>
                <a:ea typeface="Lato Medium" panose="020F0502020204030203" pitchFamily="34" charset="0"/>
                <a:cs typeface="Lato Medium" panose="020F0502020204030203" pitchFamily="34" charset="0"/>
              </a:rPr>
              <a:t>LIMITATIONS</a:t>
            </a:r>
            <a:endParaRPr lang="en-US" sz="1200"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15" name="TextBox 14">
            <a:extLst>
              <a:ext uri="{FF2B5EF4-FFF2-40B4-BE49-F238E27FC236}">
                <a16:creationId xmlns:a16="http://schemas.microsoft.com/office/drawing/2014/main" id="{7846F6E7-06E4-2CC8-9C73-5A7BCFAEDF69}"/>
              </a:ext>
            </a:extLst>
          </p:cNvPr>
          <p:cNvSpPr txBox="1"/>
          <p:nvPr/>
        </p:nvSpPr>
        <p:spPr>
          <a:xfrm>
            <a:off x="317124" y="4152241"/>
            <a:ext cx="8598276" cy="461665"/>
          </a:xfrm>
          <a:prstGeom prst="rect">
            <a:avLst/>
          </a:prstGeom>
          <a:noFill/>
        </p:spPr>
        <p:txBody>
          <a:bodyPr wrap="square" rtlCol="0">
            <a:spAutoFit/>
          </a:bodyPr>
          <a:lstStyle/>
          <a:p>
            <a:r>
              <a:rPr lang="en-US" sz="1200" b="1" dirty="0">
                <a:latin typeface="Lato Black" panose="020F0502020204030203" pitchFamily="34" charset="77"/>
                <a:ea typeface="Lato Medium" panose="020F0502020204030203" pitchFamily="34" charset="0"/>
                <a:cs typeface="Lato Medium" panose="020F0502020204030203" pitchFamily="34" charset="0"/>
              </a:rPr>
              <a:t>CONCLUSION</a:t>
            </a:r>
            <a:r>
              <a:rPr lang="en-US" sz="1200" dirty="0">
                <a:latin typeface="Lato Medium" panose="020F0502020204030203" pitchFamily="34" charset="0"/>
                <a:ea typeface="Lato Medium" panose="020F0502020204030203" pitchFamily="34" charset="0"/>
                <a:cs typeface="Lato Medium" panose="020F0502020204030203" pitchFamily="34" charset="0"/>
              </a:rPr>
              <a:t> </a:t>
            </a:r>
            <a:r>
              <a:rPr lang="en-US" sz="1200" dirty="0">
                <a:latin typeface="Lato Light" panose="020F0302020204030203" pitchFamily="34" charset="77"/>
                <a:ea typeface="Lato Medium" panose="020F0502020204030203" pitchFamily="34" charset="0"/>
                <a:cs typeface="Lato Medium" panose="020F0502020204030203" pitchFamily="34" charset="0"/>
              </a:rPr>
              <a:t>Virtual interviews save applicants thousands of dollars at the expense of  their perception of the residency program. The authors identified several key areas programs should focus on during VI to enhance program perception.</a:t>
            </a:r>
          </a:p>
        </p:txBody>
      </p:sp>
      <p:pic>
        <p:nvPicPr>
          <p:cNvPr id="16" name="Picture 15" descr="Text&#10;&#10;Description automatically generated">
            <a:extLst>
              <a:ext uri="{FF2B5EF4-FFF2-40B4-BE49-F238E27FC236}">
                <a16:creationId xmlns:a16="http://schemas.microsoft.com/office/drawing/2014/main" id="{21C7C014-C408-D10D-F7AF-1C43493C9698}"/>
              </a:ext>
            </a:extLst>
          </p:cNvPr>
          <p:cNvPicPr>
            <a:picLocks noChangeAspect="1"/>
          </p:cNvPicPr>
          <p:nvPr/>
        </p:nvPicPr>
        <p:blipFill>
          <a:blip r:embed="rId3"/>
          <a:stretch>
            <a:fillRect/>
          </a:stretch>
        </p:blipFill>
        <p:spPr>
          <a:xfrm>
            <a:off x="6612891" y="4562148"/>
            <a:ext cx="2082113" cy="624635"/>
          </a:xfrm>
          <a:prstGeom prst="rect">
            <a:avLst/>
          </a:prstGeom>
        </p:spPr>
      </p:pic>
      <p:sp>
        <p:nvSpPr>
          <p:cNvPr id="17" name="TextBox 16">
            <a:extLst>
              <a:ext uri="{FF2B5EF4-FFF2-40B4-BE49-F238E27FC236}">
                <a16:creationId xmlns:a16="http://schemas.microsoft.com/office/drawing/2014/main" id="{2B4B6277-E794-5506-223F-781324555BF2}"/>
              </a:ext>
            </a:extLst>
          </p:cNvPr>
          <p:cNvSpPr txBox="1"/>
          <p:nvPr/>
        </p:nvSpPr>
        <p:spPr>
          <a:xfrm>
            <a:off x="317124" y="4705879"/>
            <a:ext cx="5697527" cy="338554"/>
          </a:xfrm>
          <a:prstGeom prst="rect">
            <a:avLst/>
          </a:prstGeom>
          <a:noFill/>
        </p:spPr>
        <p:txBody>
          <a:bodyPr wrap="square">
            <a:spAutoFit/>
          </a:bodyPr>
          <a:lstStyle/>
          <a:p>
            <a:r>
              <a:rPr lang="en-US" sz="800" dirty="0">
                <a:latin typeface="Lato Light" panose="020F0302020204030203" pitchFamily="34" charset="77"/>
              </a:rPr>
              <a:t>Wang, Sheri, et al. “Virtual Residency Interviews Associated with Lower Applicant Costs but at the Expense of Program Perception: A Cross-Sectional Survey Study.” Journal of Graduate Medical Education, 999 Dec. 2022, https://</a:t>
            </a:r>
            <a:r>
              <a:rPr lang="en-US" sz="800" dirty="0" err="1">
                <a:latin typeface="Lato Light" panose="020F0302020204030203" pitchFamily="34" charset="77"/>
              </a:rPr>
              <a:t>doi.org</a:t>
            </a:r>
            <a:r>
              <a:rPr lang="en-US" sz="800" dirty="0">
                <a:latin typeface="Lato Light" panose="020F0302020204030203" pitchFamily="34" charset="77"/>
              </a:rPr>
              <a:t>/DOI***. </a:t>
            </a:r>
          </a:p>
        </p:txBody>
      </p:sp>
      <p:sp>
        <p:nvSpPr>
          <p:cNvPr id="20" name="TextBox 19">
            <a:extLst>
              <a:ext uri="{FF2B5EF4-FFF2-40B4-BE49-F238E27FC236}">
                <a16:creationId xmlns:a16="http://schemas.microsoft.com/office/drawing/2014/main" id="{C18342A0-1C55-C1A0-3727-E9F00B090A73}"/>
              </a:ext>
            </a:extLst>
          </p:cNvPr>
          <p:cNvSpPr txBox="1"/>
          <p:nvPr/>
        </p:nvSpPr>
        <p:spPr>
          <a:xfrm>
            <a:off x="6238687" y="1633874"/>
            <a:ext cx="515669" cy="461665"/>
          </a:xfrm>
          <a:prstGeom prst="rect">
            <a:avLst/>
          </a:prstGeom>
          <a:noFill/>
        </p:spPr>
        <p:txBody>
          <a:bodyPr wrap="square" rtlCol="0">
            <a:spAutoFit/>
          </a:bodyPr>
          <a:lstStyle/>
          <a:p>
            <a:r>
              <a:rPr lang="en-US" sz="1200" dirty="0">
                <a:latin typeface="Lato Light" panose="020F0302020204030203" pitchFamily="34" charset="77"/>
                <a:ea typeface="Lato Medium" panose="020F0502020204030203" pitchFamily="34" charset="0"/>
                <a:cs typeface="Lato Medium" panose="020F0502020204030203" pitchFamily="34" charset="0"/>
              </a:rPr>
              <a:t>VI      </a:t>
            </a:r>
          </a:p>
          <a:p>
            <a:r>
              <a:rPr lang="en-US" sz="1200" dirty="0">
                <a:latin typeface="Lato Light" panose="020F0302020204030203" pitchFamily="34" charset="77"/>
                <a:ea typeface="Lato Medium" panose="020F0502020204030203" pitchFamily="34" charset="0"/>
                <a:cs typeface="Lato Medium" panose="020F0502020204030203" pitchFamily="34" charset="0"/>
              </a:rPr>
              <a:t>IPI</a:t>
            </a:r>
          </a:p>
        </p:txBody>
      </p:sp>
      <p:sp>
        <p:nvSpPr>
          <p:cNvPr id="38" name="Rectangle 37">
            <a:extLst>
              <a:ext uri="{FF2B5EF4-FFF2-40B4-BE49-F238E27FC236}">
                <a16:creationId xmlns:a16="http://schemas.microsoft.com/office/drawing/2014/main" id="{979E14EF-507E-6286-9216-039C043D1503}"/>
              </a:ext>
            </a:extLst>
          </p:cNvPr>
          <p:cNvSpPr/>
          <p:nvPr/>
        </p:nvSpPr>
        <p:spPr>
          <a:xfrm>
            <a:off x="3951251" y="3328171"/>
            <a:ext cx="832104" cy="285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2A80875-2E4E-E590-C2CD-0B27E120121C}"/>
              </a:ext>
            </a:extLst>
          </p:cNvPr>
          <p:cNvSpPr/>
          <p:nvPr/>
        </p:nvSpPr>
        <p:spPr>
          <a:xfrm>
            <a:off x="3946074" y="3641452"/>
            <a:ext cx="2693180" cy="2907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E4B3ED2-5596-40B4-406B-28475D406153}"/>
              </a:ext>
            </a:extLst>
          </p:cNvPr>
          <p:cNvSpPr txBox="1"/>
          <p:nvPr/>
        </p:nvSpPr>
        <p:spPr>
          <a:xfrm>
            <a:off x="3856840" y="3244976"/>
            <a:ext cx="1192745" cy="369332"/>
          </a:xfrm>
          <a:prstGeom prst="rect">
            <a:avLst/>
          </a:prstGeom>
          <a:noFill/>
        </p:spPr>
        <p:txBody>
          <a:bodyPr wrap="square" rtlCol="0">
            <a:spAutoFit/>
          </a:bodyPr>
          <a:lstStyle/>
          <a:p>
            <a:pPr algn="ctr"/>
            <a:r>
              <a:rPr lang="en-US" sz="1800" b="1" dirty="0">
                <a:solidFill>
                  <a:schemeClr val="bg1"/>
                </a:solidFill>
                <a:latin typeface="Baskervville" pitchFamily="2" charset="0"/>
                <a:ea typeface="Baskerville" panose="02020502070401020303" pitchFamily="18" charset="0"/>
              </a:rPr>
              <a:t>2,133</a:t>
            </a:r>
          </a:p>
        </p:txBody>
      </p:sp>
      <p:sp>
        <p:nvSpPr>
          <p:cNvPr id="41" name="TextBox 40">
            <a:extLst>
              <a:ext uri="{FF2B5EF4-FFF2-40B4-BE49-F238E27FC236}">
                <a16:creationId xmlns:a16="http://schemas.microsoft.com/office/drawing/2014/main" id="{A59338EB-FA12-BBD1-673F-C496BA2D377E}"/>
              </a:ext>
            </a:extLst>
          </p:cNvPr>
          <p:cNvSpPr txBox="1"/>
          <p:nvPr/>
        </p:nvSpPr>
        <p:spPr>
          <a:xfrm>
            <a:off x="3960723" y="3286141"/>
            <a:ext cx="367523" cy="369332"/>
          </a:xfrm>
          <a:prstGeom prst="rect">
            <a:avLst/>
          </a:prstGeom>
          <a:noFill/>
        </p:spPr>
        <p:txBody>
          <a:bodyPr wrap="square" rtlCol="0">
            <a:spAutoFit/>
          </a:bodyPr>
          <a:lstStyle/>
          <a:p>
            <a:pPr algn="ctr"/>
            <a:r>
              <a:rPr lang="en-US" sz="1800" b="1" dirty="0">
                <a:solidFill>
                  <a:schemeClr val="bg1"/>
                </a:solidFill>
                <a:latin typeface="Baskervville" pitchFamily="2" charset="0"/>
                <a:ea typeface="Baskerville" panose="02020502070401020303" pitchFamily="18" charset="0"/>
              </a:rPr>
              <a:t>$</a:t>
            </a:r>
          </a:p>
        </p:txBody>
      </p:sp>
      <p:sp>
        <p:nvSpPr>
          <p:cNvPr id="42" name="TextBox 41">
            <a:extLst>
              <a:ext uri="{FF2B5EF4-FFF2-40B4-BE49-F238E27FC236}">
                <a16:creationId xmlns:a16="http://schemas.microsoft.com/office/drawing/2014/main" id="{BC69902D-0881-ABC4-1330-4E70C11B609E}"/>
              </a:ext>
            </a:extLst>
          </p:cNvPr>
          <p:cNvSpPr txBox="1"/>
          <p:nvPr/>
        </p:nvSpPr>
        <p:spPr>
          <a:xfrm>
            <a:off x="4746565" y="3596785"/>
            <a:ext cx="1192745" cy="369332"/>
          </a:xfrm>
          <a:prstGeom prst="rect">
            <a:avLst/>
          </a:prstGeom>
          <a:noFill/>
        </p:spPr>
        <p:txBody>
          <a:bodyPr wrap="square" rtlCol="0">
            <a:spAutoFit/>
          </a:bodyPr>
          <a:lstStyle/>
          <a:p>
            <a:pPr algn="ctr"/>
            <a:r>
              <a:rPr lang="en-US" sz="1800" b="1" dirty="0">
                <a:solidFill>
                  <a:schemeClr val="bg1"/>
                </a:solidFill>
                <a:latin typeface="Baskervville" pitchFamily="2" charset="0"/>
                <a:ea typeface="Baskerville" panose="02020502070401020303" pitchFamily="18" charset="0"/>
              </a:rPr>
              <a:t>6,825</a:t>
            </a:r>
          </a:p>
        </p:txBody>
      </p:sp>
      <p:sp>
        <p:nvSpPr>
          <p:cNvPr id="43" name="TextBox 42">
            <a:extLst>
              <a:ext uri="{FF2B5EF4-FFF2-40B4-BE49-F238E27FC236}">
                <a16:creationId xmlns:a16="http://schemas.microsoft.com/office/drawing/2014/main" id="{1556A9D4-F65F-3C07-C99D-40CB4D3B3FFA}"/>
              </a:ext>
            </a:extLst>
          </p:cNvPr>
          <p:cNvSpPr txBox="1"/>
          <p:nvPr/>
        </p:nvSpPr>
        <p:spPr>
          <a:xfrm>
            <a:off x="4818542" y="3597069"/>
            <a:ext cx="367523" cy="369332"/>
          </a:xfrm>
          <a:prstGeom prst="rect">
            <a:avLst/>
          </a:prstGeom>
          <a:noFill/>
        </p:spPr>
        <p:txBody>
          <a:bodyPr wrap="square" rtlCol="0">
            <a:spAutoFit/>
          </a:bodyPr>
          <a:lstStyle/>
          <a:p>
            <a:pPr algn="ctr"/>
            <a:r>
              <a:rPr lang="en-US" sz="1800" b="1" dirty="0">
                <a:solidFill>
                  <a:schemeClr val="bg1"/>
                </a:solidFill>
                <a:latin typeface="Baskervville" pitchFamily="2" charset="0"/>
                <a:ea typeface="Baskerville" panose="02020502070401020303" pitchFamily="18" charset="0"/>
              </a:rPr>
              <a:t>$</a:t>
            </a:r>
          </a:p>
        </p:txBody>
      </p:sp>
      <p:sp>
        <p:nvSpPr>
          <p:cNvPr id="48" name="Rectangle 47">
            <a:extLst>
              <a:ext uri="{FF2B5EF4-FFF2-40B4-BE49-F238E27FC236}">
                <a16:creationId xmlns:a16="http://schemas.microsoft.com/office/drawing/2014/main" id="{093DF835-3191-17D6-74EB-43EF774CE2AD}"/>
              </a:ext>
            </a:extLst>
          </p:cNvPr>
          <p:cNvSpPr/>
          <p:nvPr/>
        </p:nvSpPr>
        <p:spPr>
          <a:xfrm>
            <a:off x="6202769" y="1915600"/>
            <a:ext cx="88618" cy="944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7B77164-773D-A250-727B-F7176E40680B}"/>
              </a:ext>
            </a:extLst>
          </p:cNvPr>
          <p:cNvSpPr/>
          <p:nvPr/>
        </p:nvSpPr>
        <p:spPr>
          <a:xfrm>
            <a:off x="6203960" y="1722255"/>
            <a:ext cx="88618" cy="944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Magnifying glass with solid fill">
            <a:extLst>
              <a:ext uri="{FF2B5EF4-FFF2-40B4-BE49-F238E27FC236}">
                <a16:creationId xmlns:a16="http://schemas.microsoft.com/office/drawing/2014/main" id="{FBF98CF9-101D-6732-3B60-87B78C85B9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69265" y="2984354"/>
            <a:ext cx="539747" cy="539747"/>
          </a:xfrm>
          <a:prstGeom prst="rect">
            <a:avLst/>
          </a:prstGeom>
        </p:spPr>
      </p:pic>
      <p:pic>
        <p:nvPicPr>
          <p:cNvPr id="28" name="Graphic 27" descr="Bar graph with upward trend with solid fill">
            <a:extLst>
              <a:ext uri="{FF2B5EF4-FFF2-40B4-BE49-F238E27FC236}">
                <a16:creationId xmlns:a16="http://schemas.microsoft.com/office/drawing/2014/main" id="{1FD37B63-6CA2-4458-629F-0EE83FEDDF6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34414" y="2977193"/>
            <a:ext cx="564653" cy="564653"/>
          </a:xfrm>
          <a:prstGeom prst="rect">
            <a:avLst/>
          </a:prstGeom>
        </p:spPr>
      </p:pic>
      <p:pic>
        <p:nvPicPr>
          <p:cNvPr id="30" name="Graphic 29" descr="Loan with solid fill">
            <a:extLst>
              <a:ext uri="{FF2B5EF4-FFF2-40B4-BE49-F238E27FC236}">
                <a16:creationId xmlns:a16="http://schemas.microsoft.com/office/drawing/2014/main" id="{926EA9F5-8BC7-ECD8-28B9-CE6E1F8E683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8663" y="2984613"/>
            <a:ext cx="626160" cy="626160"/>
          </a:xfrm>
          <a:prstGeom prst="rect">
            <a:avLst/>
          </a:prstGeom>
        </p:spPr>
      </p:pic>
      <p:sp>
        <p:nvSpPr>
          <p:cNvPr id="44" name="TextBox 43">
            <a:extLst>
              <a:ext uri="{FF2B5EF4-FFF2-40B4-BE49-F238E27FC236}">
                <a16:creationId xmlns:a16="http://schemas.microsoft.com/office/drawing/2014/main" id="{0F986C28-6CB2-CC01-8EDB-F58B89F7267B}"/>
              </a:ext>
            </a:extLst>
          </p:cNvPr>
          <p:cNvSpPr txBox="1"/>
          <p:nvPr/>
        </p:nvSpPr>
        <p:spPr>
          <a:xfrm>
            <a:off x="436645" y="3515612"/>
            <a:ext cx="830077" cy="461665"/>
          </a:xfrm>
          <a:prstGeom prst="rect">
            <a:avLst/>
          </a:prstGeom>
          <a:noFill/>
        </p:spPr>
        <p:txBody>
          <a:bodyPr wrap="square">
            <a:spAutoFit/>
          </a:bodyPr>
          <a:lstStyle/>
          <a:p>
            <a:pPr algn="ctr"/>
            <a:r>
              <a:rPr lang="en-US" sz="1200" dirty="0">
                <a:latin typeface="Lato Light" panose="020F0302020204030203" pitchFamily="34" charset="77"/>
                <a:ea typeface="Lato Medium" panose="020F0502020204030203" pitchFamily="34" charset="0"/>
                <a:cs typeface="Lato Medium" panose="020F0502020204030203" pitchFamily="34" charset="0"/>
              </a:rPr>
              <a:t>Interview costs </a:t>
            </a:r>
            <a:endParaRPr lang="en-US" sz="1200" dirty="0"/>
          </a:p>
        </p:txBody>
      </p:sp>
      <p:sp>
        <p:nvSpPr>
          <p:cNvPr id="45" name="TextBox 44">
            <a:extLst>
              <a:ext uri="{FF2B5EF4-FFF2-40B4-BE49-F238E27FC236}">
                <a16:creationId xmlns:a16="http://schemas.microsoft.com/office/drawing/2014/main" id="{833CA5A2-577C-5CA8-F359-91DE2199E46E}"/>
              </a:ext>
            </a:extLst>
          </p:cNvPr>
          <p:cNvSpPr txBox="1"/>
          <p:nvPr/>
        </p:nvSpPr>
        <p:spPr>
          <a:xfrm>
            <a:off x="1246925" y="3522391"/>
            <a:ext cx="941826" cy="461665"/>
          </a:xfrm>
          <a:prstGeom prst="rect">
            <a:avLst/>
          </a:prstGeom>
          <a:noFill/>
        </p:spPr>
        <p:txBody>
          <a:bodyPr wrap="square">
            <a:spAutoFit/>
          </a:bodyPr>
          <a:lstStyle/>
          <a:p>
            <a:pPr algn="ctr"/>
            <a:r>
              <a:rPr lang="en-US" sz="1200" dirty="0">
                <a:latin typeface="Lato Light" panose="020F0302020204030203" pitchFamily="34" charset="77"/>
                <a:ea typeface="Lato Medium" panose="020F0502020204030203" pitchFamily="34" charset="0"/>
                <a:cs typeface="Lato Medium" panose="020F0502020204030203" pitchFamily="34" charset="0"/>
              </a:rPr>
              <a:t>Program perception</a:t>
            </a:r>
            <a:endParaRPr lang="en-US" sz="1200" dirty="0"/>
          </a:p>
        </p:txBody>
      </p:sp>
      <p:sp>
        <p:nvSpPr>
          <p:cNvPr id="46" name="TextBox 45">
            <a:extLst>
              <a:ext uri="{FF2B5EF4-FFF2-40B4-BE49-F238E27FC236}">
                <a16:creationId xmlns:a16="http://schemas.microsoft.com/office/drawing/2014/main" id="{DF95EEDB-375D-F4FC-D86F-0481E569F101}"/>
              </a:ext>
            </a:extLst>
          </p:cNvPr>
          <p:cNvSpPr txBox="1"/>
          <p:nvPr/>
        </p:nvSpPr>
        <p:spPr>
          <a:xfrm>
            <a:off x="2098991" y="3539544"/>
            <a:ext cx="830077" cy="461665"/>
          </a:xfrm>
          <a:prstGeom prst="rect">
            <a:avLst/>
          </a:prstGeom>
          <a:noFill/>
        </p:spPr>
        <p:txBody>
          <a:bodyPr wrap="square">
            <a:spAutoFit/>
          </a:bodyPr>
          <a:lstStyle/>
          <a:p>
            <a:pPr algn="ctr"/>
            <a:r>
              <a:rPr lang="en-US" sz="1200" dirty="0">
                <a:latin typeface="Lato Light" panose="020F0302020204030203" pitchFamily="34" charset="77"/>
                <a:ea typeface="Lato Medium" panose="020F0502020204030203" pitchFamily="34" charset="0"/>
                <a:cs typeface="Lato Medium" panose="020F0502020204030203" pitchFamily="34" charset="0"/>
              </a:rPr>
              <a:t>Potential debt</a:t>
            </a:r>
            <a:endParaRPr lang="en-US" sz="1200" dirty="0"/>
          </a:p>
        </p:txBody>
      </p:sp>
      <p:pic>
        <p:nvPicPr>
          <p:cNvPr id="78" name="Graphic 77" descr="Loan with solid fill">
            <a:extLst>
              <a:ext uri="{FF2B5EF4-FFF2-40B4-BE49-F238E27FC236}">
                <a16:creationId xmlns:a16="http://schemas.microsoft.com/office/drawing/2014/main" id="{18478533-D102-6262-B189-A9B304700E8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307865" y="1889757"/>
            <a:ext cx="626160" cy="626160"/>
          </a:xfrm>
          <a:prstGeom prst="rect">
            <a:avLst/>
          </a:prstGeom>
        </p:spPr>
      </p:pic>
      <p:pic>
        <p:nvPicPr>
          <p:cNvPr id="79" name="Graphic 78" descr="Magnifying glass with solid fill">
            <a:extLst>
              <a:ext uri="{FF2B5EF4-FFF2-40B4-BE49-F238E27FC236}">
                <a16:creationId xmlns:a16="http://schemas.microsoft.com/office/drawing/2014/main" id="{876CFEB7-9DE6-6325-DB66-F10E65A153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41779" y="2663452"/>
            <a:ext cx="539747" cy="539747"/>
          </a:xfrm>
          <a:prstGeom prst="rect">
            <a:avLst/>
          </a:prstGeom>
        </p:spPr>
      </p:pic>
      <p:pic>
        <p:nvPicPr>
          <p:cNvPr id="80" name="Graphic 79" descr="Bar graph with upward trend with solid fill">
            <a:extLst>
              <a:ext uri="{FF2B5EF4-FFF2-40B4-BE49-F238E27FC236}">
                <a16:creationId xmlns:a16="http://schemas.microsoft.com/office/drawing/2014/main" id="{49920596-67BC-A622-DF37-E8EFE896C0F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55621" y="3333022"/>
            <a:ext cx="564653" cy="564653"/>
          </a:xfrm>
          <a:prstGeom prst="rect">
            <a:avLst/>
          </a:prstGeom>
        </p:spPr>
      </p:pic>
      <p:sp>
        <p:nvSpPr>
          <p:cNvPr id="81" name="Rectangle 80">
            <a:extLst>
              <a:ext uri="{FF2B5EF4-FFF2-40B4-BE49-F238E27FC236}">
                <a16:creationId xmlns:a16="http://schemas.microsoft.com/office/drawing/2014/main" id="{D364D7CF-9CD4-20DB-B8FE-DD7C3CDAFEE0}"/>
              </a:ext>
            </a:extLst>
          </p:cNvPr>
          <p:cNvSpPr/>
          <p:nvPr/>
        </p:nvSpPr>
        <p:spPr>
          <a:xfrm>
            <a:off x="3954626" y="2604393"/>
            <a:ext cx="2167128" cy="285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C5AB90C3-0374-7337-EBB7-ECC3B5CABA9D}"/>
              </a:ext>
            </a:extLst>
          </p:cNvPr>
          <p:cNvSpPr/>
          <p:nvPr/>
        </p:nvSpPr>
        <p:spPr>
          <a:xfrm>
            <a:off x="3948570" y="2904763"/>
            <a:ext cx="2693180" cy="2907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ED08C784-7B86-A070-E9DE-B484B5928AE1}"/>
              </a:ext>
            </a:extLst>
          </p:cNvPr>
          <p:cNvSpPr txBox="1"/>
          <p:nvPr/>
        </p:nvSpPr>
        <p:spPr>
          <a:xfrm>
            <a:off x="4366604" y="2550386"/>
            <a:ext cx="1192745" cy="369332"/>
          </a:xfrm>
          <a:prstGeom prst="rect">
            <a:avLst/>
          </a:prstGeom>
          <a:noFill/>
        </p:spPr>
        <p:txBody>
          <a:bodyPr wrap="square" rtlCol="0">
            <a:spAutoFit/>
          </a:bodyPr>
          <a:lstStyle/>
          <a:p>
            <a:pPr algn="ctr"/>
            <a:r>
              <a:rPr lang="en-US" sz="1800" b="1" dirty="0">
                <a:solidFill>
                  <a:schemeClr val="bg1"/>
                </a:solidFill>
                <a:latin typeface="Baskervville" pitchFamily="2" charset="0"/>
                <a:ea typeface="Baskerville" panose="02020502070401020303" pitchFamily="18" charset="0"/>
              </a:rPr>
              <a:t>3.3/5</a:t>
            </a:r>
          </a:p>
        </p:txBody>
      </p:sp>
      <p:sp>
        <p:nvSpPr>
          <p:cNvPr id="85" name="TextBox 84">
            <a:extLst>
              <a:ext uri="{FF2B5EF4-FFF2-40B4-BE49-F238E27FC236}">
                <a16:creationId xmlns:a16="http://schemas.microsoft.com/office/drawing/2014/main" id="{1538DFBA-8C02-BE7B-115F-2ED2F7BDE38D}"/>
              </a:ext>
            </a:extLst>
          </p:cNvPr>
          <p:cNvSpPr txBox="1"/>
          <p:nvPr/>
        </p:nvSpPr>
        <p:spPr>
          <a:xfrm>
            <a:off x="4694491" y="2887719"/>
            <a:ext cx="1192745" cy="369332"/>
          </a:xfrm>
          <a:prstGeom prst="rect">
            <a:avLst/>
          </a:prstGeom>
          <a:noFill/>
        </p:spPr>
        <p:txBody>
          <a:bodyPr wrap="square" rtlCol="0">
            <a:spAutoFit/>
          </a:bodyPr>
          <a:lstStyle/>
          <a:p>
            <a:pPr algn="ctr"/>
            <a:r>
              <a:rPr lang="en-US" sz="1800" b="1" dirty="0">
                <a:solidFill>
                  <a:schemeClr val="bg1"/>
                </a:solidFill>
                <a:latin typeface="Baskervville" pitchFamily="2" charset="0"/>
                <a:ea typeface="Baskerville" panose="02020502070401020303" pitchFamily="18" charset="0"/>
              </a:rPr>
              <a:t>4.1/5</a:t>
            </a:r>
          </a:p>
        </p:txBody>
      </p:sp>
      <p:sp>
        <p:nvSpPr>
          <p:cNvPr id="87" name="Rectangle 86">
            <a:extLst>
              <a:ext uri="{FF2B5EF4-FFF2-40B4-BE49-F238E27FC236}">
                <a16:creationId xmlns:a16="http://schemas.microsoft.com/office/drawing/2014/main" id="{4417FE9B-D83C-68B3-507C-0764BDF21FD9}"/>
              </a:ext>
            </a:extLst>
          </p:cNvPr>
          <p:cNvSpPr/>
          <p:nvPr/>
        </p:nvSpPr>
        <p:spPr>
          <a:xfrm>
            <a:off x="3951251" y="1880243"/>
            <a:ext cx="841248" cy="285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18307A67-3C77-5069-FAFD-F7D0738DD269}"/>
              </a:ext>
            </a:extLst>
          </p:cNvPr>
          <p:cNvSpPr/>
          <p:nvPr/>
        </p:nvSpPr>
        <p:spPr>
          <a:xfrm>
            <a:off x="3946074" y="2180613"/>
            <a:ext cx="2693180" cy="2907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3F4FCBCA-C257-BA65-E718-28EC2FEDC8FF}"/>
              </a:ext>
            </a:extLst>
          </p:cNvPr>
          <p:cNvSpPr txBox="1"/>
          <p:nvPr/>
        </p:nvSpPr>
        <p:spPr>
          <a:xfrm>
            <a:off x="3920577" y="1827338"/>
            <a:ext cx="1084314" cy="369332"/>
          </a:xfrm>
          <a:prstGeom prst="rect">
            <a:avLst/>
          </a:prstGeom>
          <a:noFill/>
        </p:spPr>
        <p:txBody>
          <a:bodyPr wrap="square" rtlCol="0">
            <a:spAutoFit/>
          </a:bodyPr>
          <a:lstStyle/>
          <a:p>
            <a:pPr algn="ctr"/>
            <a:r>
              <a:rPr lang="en-US" sz="1800" b="1" dirty="0">
                <a:solidFill>
                  <a:schemeClr val="bg1"/>
                </a:solidFill>
                <a:latin typeface="Baskervville" pitchFamily="2" charset="0"/>
                <a:ea typeface="Baskerville" panose="02020502070401020303" pitchFamily="18" charset="0"/>
              </a:rPr>
              <a:t>1,000</a:t>
            </a:r>
          </a:p>
        </p:txBody>
      </p:sp>
      <p:sp>
        <p:nvSpPr>
          <p:cNvPr id="90" name="TextBox 89">
            <a:extLst>
              <a:ext uri="{FF2B5EF4-FFF2-40B4-BE49-F238E27FC236}">
                <a16:creationId xmlns:a16="http://schemas.microsoft.com/office/drawing/2014/main" id="{CC46D94B-6120-665B-5673-19AA5B0D0CBA}"/>
              </a:ext>
            </a:extLst>
          </p:cNvPr>
          <p:cNvSpPr txBox="1"/>
          <p:nvPr/>
        </p:nvSpPr>
        <p:spPr>
          <a:xfrm>
            <a:off x="3957556" y="1874130"/>
            <a:ext cx="334112" cy="369332"/>
          </a:xfrm>
          <a:prstGeom prst="rect">
            <a:avLst/>
          </a:prstGeom>
          <a:noFill/>
        </p:spPr>
        <p:txBody>
          <a:bodyPr wrap="square" rtlCol="0">
            <a:spAutoFit/>
          </a:bodyPr>
          <a:lstStyle/>
          <a:p>
            <a:pPr algn="ctr"/>
            <a:r>
              <a:rPr lang="en-US" sz="1800" b="1" dirty="0">
                <a:solidFill>
                  <a:schemeClr val="bg1"/>
                </a:solidFill>
                <a:latin typeface="Baskervville" pitchFamily="2" charset="0"/>
                <a:ea typeface="Baskerville" panose="02020502070401020303" pitchFamily="18" charset="0"/>
              </a:rPr>
              <a:t>$</a:t>
            </a:r>
          </a:p>
        </p:txBody>
      </p:sp>
      <p:sp>
        <p:nvSpPr>
          <p:cNvPr id="91" name="TextBox 90">
            <a:extLst>
              <a:ext uri="{FF2B5EF4-FFF2-40B4-BE49-F238E27FC236}">
                <a16:creationId xmlns:a16="http://schemas.microsoft.com/office/drawing/2014/main" id="{AD0DCD12-FE48-8469-6F16-57F9A1069AA7}"/>
              </a:ext>
            </a:extLst>
          </p:cNvPr>
          <p:cNvSpPr txBox="1"/>
          <p:nvPr/>
        </p:nvSpPr>
        <p:spPr>
          <a:xfrm>
            <a:off x="4773274" y="2117601"/>
            <a:ext cx="1192745" cy="369332"/>
          </a:xfrm>
          <a:prstGeom prst="rect">
            <a:avLst/>
          </a:prstGeom>
          <a:noFill/>
        </p:spPr>
        <p:txBody>
          <a:bodyPr wrap="square" rtlCol="0">
            <a:spAutoFit/>
          </a:bodyPr>
          <a:lstStyle/>
          <a:p>
            <a:pPr algn="ctr"/>
            <a:r>
              <a:rPr lang="en-US" sz="1800" b="1" dirty="0">
                <a:solidFill>
                  <a:schemeClr val="bg1"/>
                </a:solidFill>
                <a:latin typeface="Baskervville" pitchFamily="2" charset="0"/>
                <a:ea typeface="Baskerville" panose="02020502070401020303" pitchFamily="18" charset="0"/>
              </a:rPr>
              <a:t>3,200</a:t>
            </a:r>
          </a:p>
        </p:txBody>
      </p:sp>
      <p:sp>
        <p:nvSpPr>
          <p:cNvPr id="92" name="TextBox 91">
            <a:extLst>
              <a:ext uri="{FF2B5EF4-FFF2-40B4-BE49-F238E27FC236}">
                <a16:creationId xmlns:a16="http://schemas.microsoft.com/office/drawing/2014/main" id="{0B136FB3-5FD4-61BD-20A8-F759FEFD1C8E}"/>
              </a:ext>
            </a:extLst>
          </p:cNvPr>
          <p:cNvSpPr txBox="1"/>
          <p:nvPr/>
        </p:nvSpPr>
        <p:spPr>
          <a:xfrm>
            <a:off x="4845251" y="2149969"/>
            <a:ext cx="367523" cy="369332"/>
          </a:xfrm>
          <a:prstGeom prst="rect">
            <a:avLst/>
          </a:prstGeom>
          <a:noFill/>
        </p:spPr>
        <p:txBody>
          <a:bodyPr wrap="square" rtlCol="0">
            <a:spAutoFit/>
          </a:bodyPr>
          <a:lstStyle/>
          <a:p>
            <a:pPr algn="ctr"/>
            <a:r>
              <a:rPr lang="en-US" sz="1800" b="1" dirty="0">
                <a:solidFill>
                  <a:schemeClr val="bg1"/>
                </a:solidFill>
                <a:latin typeface="Baskervville" pitchFamily="2" charset="0"/>
                <a:ea typeface="Baskerville" panose="02020502070401020303" pitchFamily="18" charset="0"/>
              </a:rPr>
              <a:t>$</a:t>
            </a:r>
          </a:p>
        </p:txBody>
      </p:sp>
      <p:cxnSp>
        <p:nvCxnSpPr>
          <p:cNvPr id="95" name="Straight Connector 94">
            <a:extLst>
              <a:ext uri="{FF2B5EF4-FFF2-40B4-BE49-F238E27FC236}">
                <a16:creationId xmlns:a16="http://schemas.microsoft.com/office/drawing/2014/main" id="{AF38C551-B52F-CCA9-8CFD-3300BC2B7246}"/>
              </a:ext>
            </a:extLst>
          </p:cNvPr>
          <p:cNvCxnSpPr/>
          <p:nvPr/>
        </p:nvCxnSpPr>
        <p:spPr>
          <a:xfrm>
            <a:off x="3147011" y="1582833"/>
            <a:ext cx="0" cy="24844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CA357E24-21CB-E53D-CD75-4093E7FAF073}"/>
              </a:ext>
            </a:extLst>
          </p:cNvPr>
          <p:cNvCxnSpPr/>
          <p:nvPr/>
        </p:nvCxnSpPr>
        <p:spPr>
          <a:xfrm>
            <a:off x="6851385" y="1582833"/>
            <a:ext cx="0" cy="24844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98" name="Graphic 97" descr="Covid-19 with solid fill">
            <a:extLst>
              <a:ext uri="{FF2B5EF4-FFF2-40B4-BE49-F238E27FC236}">
                <a16:creationId xmlns:a16="http://schemas.microsoft.com/office/drawing/2014/main" id="{41DF9474-FF89-6B43-8EFB-66147009DB6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932300" y="3030766"/>
            <a:ext cx="512896" cy="512896"/>
          </a:xfrm>
          <a:prstGeom prst="rect">
            <a:avLst/>
          </a:prstGeom>
        </p:spPr>
      </p:pic>
      <p:pic>
        <p:nvPicPr>
          <p:cNvPr id="100" name="Graphic 99" descr="Back with solid fill">
            <a:extLst>
              <a:ext uri="{FF2B5EF4-FFF2-40B4-BE49-F238E27FC236}">
                <a16:creationId xmlns:a16="http://schemas.microsoft.com/office/drawing/2014/main" id="{297BA155-28EA-27B3-2D42-9E462BE146C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946577" y="1888782"/>
            <a:ext cx="512896" cy="512896"/>
          </a:xfrm>
          <a:prstGeom prst="rect">
            <a:avLst/>
          </a:prstGeom>
        </p:spPr>
      </p:pic>
      <p:pic>
        <p:nvPicPr>
          <p:cNvPr id="102" name="Graphic 101" descr="City with solid fill">
            <a:extLst>
              <a:ext uri="{FF2B5EF4-FFF2-40B4-BE49-F238E27FC236}">
                <a16:creationId xmlns:a16="http://schemas.microsoft.com/office/drawing/2014/main" id="{A111CF40-5055-BBA6-BD7D-549A672ECF2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956054" y="2430476"/>
            <a:ext cx="512896" cy="512896"/>
          </a:xfrm>
          <a:prstGeom prst="rect">
            <a:avLst/>
          </a:prstGeom>
        </p:spPr>
      </p:pic>
      <p:pic>
        <p:nvPicPr>
          <p:cNvPr id="104" name="Graphic 103" descr="Arrow Down with solid fill">
            <a:extLst>
              <a:ext uri="{FF2B5EF4-FFF2-40B4-BE49-F238E27FC236}">
                <a16:creationId xmlns:a16="http://schemas.microsoft.com/office/drawing/2014/main" id="{13248E71-1E88-7DBC-BEE6-C56E6F3C13B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023961" y="3626356"/>
            <a:ext cx="361476" cy="361476"/>
          </a:xfrm>
          <a:prstGeom prst="rect">
            <a:avLst/>
          </a:prstGeom>
        </p:spPr>
      </p:pic>
      <p:sp>
        <p:nvSpPr>
          <p:cNvPr id="106" name="TextBox 105">
            <a:extLst>
              <a:ext uri="{FF2B5EF4-FFF2-40B4-BE49-F238E27FC236}">
                <a16:creationId xmlns:a16="http://schemas.microsoft.com/office/drawing/2014/main" id="{322817D6-668E-5021-EAA6-8356AE13B93A}"/>
              </a:ext>
            </a:extLst>
          </p:cNvPr>
          <p:cNvSpPr txBox="1"/>
          <p:nvPr/>
        </p:nvSpPr>
        <p:spPr>
          <a:xfrm>
            <a:off x="7481298" y="1995538"/>
            <a:ext cx="1555228" cy="276999"/>
          </a:xfrm>
          <a:prstGeom prst="rect">
            <a:avLst/>
          </a:prstGeom>
          <a:noFill/>
        </p:spPr>
        <p:txBody>
          <a:bodyPr wrap="square">
            <a:spAutoFit/>
          </a:bodyPr>
          <a:lstStyle/>
          <a:p>
            <a:pPr algn="ctr"/>
            <a:r>
              <a:rPr lang="en-US" sz="1200" dirty="0">
                <a:latin typeface="Lato Light" panose="020F0302020204030203" pitchFamily="34" charset="77"/>
                <a:ea typeface="Lato Medium" panose="020F0502020204030203" pitchFamily="34" charset="0"/>
                <a:cs typeface="Lato Medium" panose="020F0502020204030203" pitchFamily="34" charset="0"/>
              </a:rPr>
              <a:t>Subject to recall bias</a:t>
            </a:r>
            <a:endParaRPr lang="en-US" sz="1200" dirty="0"/>
          </a:p>
        </p:txBody>
      </p:sp>
      <p:sp>
        <p:nvSpPr>
          <p:cNvPr id="107" name="TextBox 106">
            <a:extLst>
              <a:ext uri="{FF2B5EF4-FFF2-40B4-BE49-F238E27FC236}">
                <a16:creationId xmlns:a16="http://schemas.microsoft.com/office/drawing/2014/main" id="{54386BF7-F976-3455-64AB-82198318F951}"/>
              </a:ext>
            </a:extLst>
          </p:cNvPr>
          <p:cNvSpPr txBox="1"/>
          <p:nvPr/>
        </p:nvSpPr>
        <p:spPr>
          <a:xfrm>
            <a:off x="7445196" y="2337977"/>
            <a:ext cx="1629020" cy="646331"/>
          </a:xfrm>
          <a:prstGeom prst="rect">
            <a:avLst/>
          </a:prstGeom>
          <a:noFill/>
        </p:spPr>
        <p:txBody>
          <a:bodyPr wrap="square">
            <a:spAutoFit/>
          </a:bodyPr>
          <a:lstStyle/>
          <a:p>
            <a:pPr algn="ctr"/>
            <a:r>
              <a:rPr lang="en-US" sz="1200" dirty="0">
                <a:latin typeface="Lato Light" panose="020F0302020204030203" pitchFamily="34" charset="77"/>
                <a:ea typeface="Lato Medium" panose="020F0502020204030203" pitchFamily="34" charset="0"/>
                <a:cs typeface="Lato Medium" panose="020F0502020204030203" pitchFamily="34" charset="0"/>
              </a:rPr>
              <a:t>Large, urban program may not be representative</a:t>
            </a:r>
            <a:endParaRPr lang="en-US" sz="1200" dirty="0"/>
          </a:p>
        </p:txBody>
      </p:sp>
      <p:sp>
        <p:nvSpPr>
          <p:cNvPr id="110" name="TextBox 109">
            <a:extLst>
              <a:ext uri="{FF2B5EF4-FFF2-40B4-BE49-F238E27FC236}">
                <a16:creationId xmlns:a16="http://schemas.microsoft.com/office/drawing/2014/main" id="{F1788CD7-D110-638E-611F-E63B3BB46D66}"/>
              </a:ext>
            </a:extLst>
          </p:cNvPr>
          <p:cNvSpPr txBox="1"/>
          <p:nvPr/>
        </p:nvSpPr>
        <p:spPr>
          <a:xfrm>
            <a:off x="7409944" y="3056701"/>
            <a:ext cx="1629020" cy="461665"/>
          </a:xfrm>
          <a:prstGeom prst="rect">
            <a:avLst/>
          </a:prstGeom>
          <a:noFill/>
        </p:spPr>
        <p:txBody>
          <a:bodyPr wrap="square">
            <a:spAutoFit/>
          </a:bodyPr>
          <a:lstStyle/>
          <a:p>
            <a:pPr algn="ctr"/>
            <a:r>
              <a:rPr lang="en-US" sz="1200" dirty="0">
                <a:latin typeface="Lato Light" panose="020F0302020204030203" pitchFamily="34" charset="77"/>
                <a:ea typeface="Lato Medium" panose="020F0502020204030203" pitchFamily="34" charset="0"/>
                <a:cs typeface="Lato Medium" panose="020F0502020204030203" pitchFamily="34" charset="0"/>
              </a:rPr>
              <a:t>May be confounded by COVID pandemic</a:t>
            </a:r>
            <a:endParaRPr lang="en-US" sz="1200" dirty="0"/>
          </a:p>
        </p:txBody>
      </p:sp>
      <p:sp>
        <p:nvSpPr>
          <p:cNvPr id="111" name="TextBox 110">
            <a:extLst>
              <a:ext uri="{FF2B5EF4-FFF2-40B4-BE49-F238E27FC236}">
                <a16:creationId xmlns:a16="http://schemas.microsoft.com/office/drawing/2014/main" id="{B559ED50-E5C5-1B1E-2730-2F1918E2DA81}"/>
              </a:ext>
            </a:extLst>
          </p:cNvPr>
          <p:cNvSpPr txBox="1"/>
          <p:nvPr/>
        </p:nvSpPr>
        <p:spPr>
          <a:xfrm>
            <a:off x="7433616" y="3556568"/>
            <a:ext cx="1629020" cy="461665"/>
          </a:xfrm>
          <a:prstGeom prst="rect">
            <a:avLst/>
          </a:prstGeom>
          <a:noFill/>
        </p:spPr>
        <p:txBody>
          <a:bodyPr wrap="square">
            <a:spAutoFit/>
          </a:bodyPr>
          <a:lstStyle/>
          <a:p>
            <a:pPr algn="ctr"/>
            <a:r>
              <a:rPr lang="en-US" sz="1200" dirty="0">
                <a:latin typeface="Lato Light" panose="020F0302020204030203" pitchFamily="34" charset="77"/>
                <a:ea typeface="Lato Medium" panose="020F0502020204030203" pitchFamily="34" charset="0"/>
                <a:cs typeface="Lato Medium" panose="020F0502020204030203" pitchFamily="34" charset="0"/>
              </a:rPr>
              <a:t>27% response rate with PGY1s</a:t>
            </a:r>
            <a:endParaRPr lang="en-US" sz="1200" dirty="0"/>
          </a:p>
        </p:txBody>
      </p:sp>
    </p:spTree>
    <p:extLst>
      <p:ext uri="{BB962C8B-B14F-4D97-AF65-F5344CB8AC3E}">
        <p14:creationId xmlns:p14="http://schemas.microsoft.com/office/powerpoint/2010/main" val="3471470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Google Shape;75;p14">
            <a:extLst>
              <a:ext uri="{FF2B5EF4-FFF2-40B4-BE49-F238E27FC236}">
                <a16:creationId xmlns:a16="http://schemas.microsoft.com/office/drawing/2014/main" id="{DB2C3709-EA85-34BE-372C-E4BE66F6E4D0}"/>
              </a:ext>
            </a:extLst>
          </p:cNvPr>
          <p:cNvSpPr/>
          <p:nvPr/>
        </p:nvSpPr>
        <p:spPr>
          <a:xfrm>
            <a:off x="5192110" y="1663453"/>
            <a:ext cx="1486699" cy="238935"/>
          </a:xfrm>
          <a:prstGeom prst="rect">
            <a:avLst/>
          </a:prstGeom>
          <a:solidFill>
            <a:srgbClr val="EFEFEF"/>
          </a:solidFill>
          <a:ln>
            <a:noFill/>
          </a:ln>
        </p:spPr>
        <p:txBody>
          <a:bodyPr spcFirstLastPara="1" wrap="square" lIns="68569" tIns="68569" rIns="68569" bIns="68569" anchor="ctr" anchorCtr="0">
            <a:noAutofit/>
          </a:bodyPr>
          <a:lstStyle/>
          <a:p>
            <a:endParaRPr sz="1050"/>
          </a:p>
        </p:txBody>
      </p:sp>
      <p:sp>
        <p:nvSpPr>
          <p:cNvPr id="6" name="Google Shape;75;p14">
            <a:extLst>
              <a:ext uri="{FF2B5EF4-FFF2-40B4-BE49-F238E27FC236}">
                <a16:creationId xmlns:a16="http://schemas.microsoft.com/office/drawing/2014/main" id="{269E6709-B515-102B-7A85-6B12BEAB8F7A}"/>
              </a:ext>
            </a:extLst>
          </p:cNvPr>
          <p:cNvSpPr/>
          <p:nvPr/>
        </p:nvSpPr>
        <p:spPr>
          <a:xfrm>
            <a:off x="120479" y="4106462"/>
            <a:ext cx="9035396" cy="498968"/>
          </a:xfrm>
          <a:prstGeom prst="rect">
            <a:avLst/>
          </a:prstGeom>
          <a:solidFill>
            <a:srgbClr val="EFEFEF"/>
          </a:solidFill>
          <a:ln>
            <a:noFill/>
          </a:ln>
        </p:spPr>
        <p:txBody>
          <a:bodyPr spcFirstLastPara="1" wrap="square" lIns="68569" tIns="68569" rIns="68569" bIns="68569" anchor="ctr" anchorCtr="0">
            <a:noAutofit/>
          </a:bodyPr>
          <a:lstStyle/>
          <a:p>
            <a:endParaRPr sz="1050"/>
          </a:p>
        </p:txBody>
      </p:sp>
      <p:sp>
        <p:nvSpPr>
          <p:cNvPr id="7" name="Google Shape;75;p14">
            <a:extLst>
              <a:ext uri="{FF2B5EF4-FFF2-40B4-BE49-F238E27FC236}">
                <a16:creationId xmlns:a16="http://schemas.microsoft.com/office/drawing/2014/main" id="{F462FF75-1CC5-AD75-C4A6-D566CCA2E586}"/>
              </a:ext>
            </a:extLst>
          </p:cNvPr>
          <p:cNvSpPr/>
          <p:nvPr/>
        </p:nvSpPr>
        <p:spPr>
          <a:xfrm>
            <a:off x="108604" y="1037708"/>
            <a:ext cx="9035396" cy="498968"/>
          </a:xfrm>
          <a:prstGeom prst="rect">
            <a:avLst/>
          </a:prstGeom>
          <a:solidFill>
            <a:srgbClr val="EFEFEF"/>
          </a:solidFill>
          <a:ln>
            <a:noFill/>
          </a:ln>
        </p:spPr>
        <p:txBody>
          <a:bodyPr spcFirstLastPara="1" wrap="square" lIns="68569" tIns="68569" rIns="68569" bIns="68569" anchor="ctr" anchorCtr="0">
            <a:noAutofit/>
          </a:bodyPr>
          <a:lstStyle/>
          <a:p>
            <a:endParaRPr sz="1050"/>
          </a:p>
        </p:txBody>
      </p:sp>
      <p:sp>
        <p:nvSpPr>
          <p:cNvPr id="8" name="TextBox 7">
            <a:extLst>
              <a:ext uri="{FF2B5EF4-FFF2-40B4-BE49-F238E27FC236}">
                <a16:creationId xmlns:a16="http://schemas.microsoft.com/office/drawing/2014/main" id="{1463CE0F-46D8-CB30-DA2E-1B7E333C8134}"/>
              </a:ext>
            </a:extLst>
          </p:cNvPr>
          <p:cNvSpPr txBox="1"/>
          <p:nvPr/>
        </p:nvSpPr>
        <p:spPr>
          <a:xfrm>
            <a:off x="317124" y="380840"/>
            <a:ext cx="8412925" cy="584775"/>
          </a:xfrm>
          <a:prstGeom prst="rect">
            <a:avLst/>
          </a:prstGeom>
          <a:noFill/>
        </p:spPr>
        <p:txBody>
          <a:bodyPr wrap="square" rtlCol="0">
            <a:spAutoFit/>
          </a:bodyPr>
          <a:lstStyle/>
          <a:p>
            <a:r>
              <a:rPr lang="en-US" sz="3200" dirty="0">
                <a:solidFill>
                  <a:srgbClr val="D71F29"/>
                </a:solidFill>
                <a:latin typeface="Baskervville" pitchFamily="2" charset="0"/>
                <a:ea typeface="Baskerville" panose="02020502070401020303" pitchFamily="18" charset="0"/>
              </a:rPr>
              <a:t>Avatar Patients for Teaching Communication</a:t>
            </a:r>
          </a:p>
        </p:txBody>
      </p:sp>
      <p:sp>
        <p:nvSpPr>
          <p:cNvPr id="9" name="TextBox 8">
            <a:extLst>
              <a:ext uri="{FF2B5EF4-FFF2-40B4-BE49-F238E27FC236}">
                <a16:creationId xmlns:a16="http://schemas.microsoft.com/office/drawing/2014/main" id="{D1E0565C-8BDB-D5C9-6F79-B333470473F7}"/>
              </a:ext>
            </a:extLst>
          </p:cNvPr>
          <p:cNvSpPr txBox="1"/>
          <p:nvPr/>
        </p:nvSpPr>
        <p:spPr>
          <a:xfrm>
            <a:off x="317124" y="177914"/>
            <a:ext cx="4911811" cy="276999"/>
          </a:xfrm>
          <a:prstGeom prst="rect">
            <a:avLst/>
          </a:prstGeom>
          <a:noFill/>
        </p:spPr>
        <p:txBody>
          <a:bodyPr wrap="square" rtlCol="0">
            <a:spAutoFit/>
          </a:bodyPr>
          <a:lstStyle/>
          <a:p>
            <a:r>
              <a:rPr lang="en-US" sz="1200" dirty="0">
                <a:latin typeface="Lato Medium" panose="020F0502020204030203" pitchFamily="34" charset="0"/>
                <a:ea typeface="Lato Medium" panose="020F0502020204030203" pitchFamily="34" charset="0"/>
                <a:cs typeface="Lato Medium" panose="020F0502020204030203" pitchFamily="34" charset="0"/>
              </a:rPr>
              <a:t>JOURNAL OF GRADUATE MEDICAL EDUCATION</a:t>
            </a:r>
          </a:p>
        </p:txBody>
      </p:sp>
      <p:sp>
        <p:nvSpPr>
          <p:cNvPr id="10" name="Rectangle 9">
            <a:extLst>
              <a:ext uri="{FF2B5EF4-FFF2-40B4-BE49-F238E27FC236}">
                <a16:creationId xmlns:a16="http://schemas.microsoft.com/office/drawing/2014/main" id="{FCDF1A10-3A20-894A-8750-4E84F0AF3A09}"/>
              </a:ext>
            </a:extLst>
          </p:cNvPr>
          <p:cNvSpPr/>
          <p:nvPr/>
        </p:nvSpPr>
        <p:spPr>
          <a:xfrm>
            <a:off x="0" y="0"/>
            <a:ext cx="120479" cy="51435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a:p>
        </p:txBody>
      </p:sp>
      <p:sp>
        <p:nvSpPr>
          <p:cNvPr id="11" name="TextBox 10">
            <a:extLst>
              <a:ext uri="{FF2B5EF4-FFF2-40B4-BE49-F238E27FC236}">
                <a16:creationId xmlns:a16="http://schemas.microsoft.com/office/drawing/2014/main" id="{E42F5E39-5731-BB31-6169-779EB03C386A}"/>
              </a:ext>
            </a:extLst>
          </p:cNvPr>
          <p:cNvSpPr txBox="1"/>
          <p:nvPr/>
        </p:nvSpPr>
        <p:spPr>
          <a:xfrm>
            <a:off x="317123" y="1084934"/>
            <a:ext cx="8838751" cy="492443"/>
          </a:xfrm>
          <a:prstGeom prst="rect">
            <a:avLst/>
          </a:prstGeom>
          <a:noFill/>
        </p:spPr>
        <p:txBody>
          <a:bodyPr wrap="square" rtlCol="0">
            <a:spAutoFit/>
          </a:bodyPr>
          <a:lstStyle/>
          <a:p>
            <a:r>
              <a:rPr lang="en-US" sz="1300" b="1" dirty="0">
                <a:latin typeface="Lato Black" panose="020F0502020204030203" pitchFamily="34" charset="77"/>
                <a:ea typeface="Lato Medium" panose="020F0502020204030203" pitchFamily="34" charset="0"/>
                <a:cs typeface="Abadi" panose="020F0502020204030204" pitchFamily="34" charset="0"/>
              </a:rPr>
              <a:t>INTRODUCTION</a:t>
            </a:r>
            <a:r>
              <a:rPr lang="en-US" sz="1300" dirty="0">
                <a:latin typeface="Lato Medium" panose="020F0502020204030203" pitchFamily="34" charset="0"/>
                <a:ea typeface="Lato Medium" panose="020F0502020204030203" pitchFamily="34" charset="0"/>
                <a:cs typeface="Abadi" panose="020F0502020204030204" pitchFamily="34" charset="0"/>
              </a:rPr>
              <a:t> </a:t>
            </a:r>
            <a:r>
              <a:rPr lang="en-US" sz="1300" dirty="0">
                <a:latin typeface="Lato" panose="020F0502020204030203" pitchFamily="34" charset="77"/>
                <a:ea typeface="Lato Medium" panose="020F0502020204030203" pitchFamily="34" charset="0"/>
                <a:cs typeface="Abadi" panose="020F0502020204030204" pitchFamily="34" charset="0"/>
              </a:rPr>
              <a:t>Simulation helps assess resident communication, but pediatric standardized patient simulation has limitations. This study assesses the acceptability, relevance, and semblance of realness of avatar patients (APs).</a:t>
            </a:r>
          </a:p>
        </p:txBody>
      </p:sp>
      <p:sp>
        <p:nvSpPr>
          <p:cNvPr id="12" name="TextBox 11">
            <a:extLst>
              <a:ext uri="{FF2B5EF4-FFF2-40B4-BE49-F238E27FC236}">
                <a16:creationId xmlns:a16="http://schemas.microsoft.com/office/drawing/2014/main" id="{B55C3718-214A-E551-6C7B-3A24D9FDD7C3}"/>
              </a:ext>
            </a:extLst>
          </p:cNvPr>
          <p:cNvSpPr txBox="1"/>
          <p:nvPr/>
        </p:nvSpPr>
        <p:spPr>
          <a:xfrm>
            <a:off x="317123" y="1630093"/>
            <a:ext cx="2829888" cy="1354217"/>
          </a:xfrm>
          <a:prstGeom prst="rect">
            <a:avLst/>
          </a:prstGeom>
          <a:noFill/>
        </p:spPr>
        <p:txBody>
          <a:bodyPr wrap="square" rtlCol="0">
            <a:spAutoFit/>
          </a:bodyPr>
          <a:lstStyle/>
          <a:p>
            <a:r>
              <a:rPr lang="en-US" sz="1200" b="1" dirty="0">
                <a:latin typeface="Lato Black" panose="020F0502020204030203" pitchFamily="34" charset="77"/>
                <a:ea typeface="Lato Medium" panose="020F0502020204030203" pitchFamily="34" charset="0"/>
                <a:cs typeface="Lato Medium" panose="020F0502020204030203" pitchFamily="34" charset="0"/>
              </a:rPr>
              <a:t>METHODS</a:t>
            </a:r>
            <a:r>
              <a:rPr lang="en-US" sz="1200" dirty="0">
                <a:latin typeface="Lato Medium" panose="020F0502020204030203" pitchFamily="34" charset="0"/>
                <a:ea typeface="Lato Medium" panose="020F0502020204030203" pitchFamily="34" charset="0"/>
                <a:cs typeface="Lato Medium" panose="020F0502020204030203" pitchFamily="34" charset="0"/>
              </a:rPr>
              <a:t> </a:t>
            </a:r>
            <a:endParaRPr lang="en-US" sz="1200" dirty="0">
              <a:latin typeface="Lato Light" panose="020F0302020204030203" pitchFamily="34" charset="77"/>
              <a:ea typeface="Lato Medium" panose="020F0502020204030203" pitchFamily="34" charset="0"/>
              <a:cs typeface="Lato Medium" panose="020F0502020204030203" pitchFamily="34" charset="0"/>
            </a:endParaRPr>
          </a:p>
          <a:p>
            <a:pPr marL="171450" indent="-171450">
              <a:spcAft>
                <a:spcPts val="600"/>
              </a:spcAft>
              <a:buFont typeface="Arial" panose="020B0604020202020204" pitchFamily="34" charset="0"/>
              <a:buChar char="•"/>
            </a:pPr>
            <a:r>
              <a:rPr lang="en-US" sz="1200" dirty="0">
                <a:latin typeface="Lato" panose="020F0502020204030203" pitchFamily="34" charset="77"/>
                <a:ea typeface="Lato Medium" panose="020F0502020204030203" pitchFamily="34" charset="0"/>
                <a:cs typeface="Lato Medium" panose="020F0502020204030203" pitchFamily="34" charset="0"/>
              </a:rPr>
              <a:t>Design</a:t>
            </a:r>
            <a:r>
              <a:rPr lang="en-US" sz="1200" dirty="0">
                <a:latin typeface="Lato Light" panose="020F0302020204030203" pitchFamily="34" charset="77"/>
                <a:ea typeface="Lato Medium" panose="020F0502020204030203" pitchFamily="34" charset="0"/>
                <a:cs typeface="Lato Medium" panose="020F0502020204030203" pitchFamily="34" charset="0"/>
              </a:rPr>
              <a:t>:  2 AP scenarios representing issues of medical ambiguity </a:t>
            </a:r>
          </a:p>
          <a:p>
            <a:pPr marL="171450" indent="-171450">
              <a:spcAft>
                <a:spcPts val="600"/>
              </a:spcAft>
              <a:buFont typeface="Arial" panose="020B0604020202020204" pitchFamily="34" charset="0"/>
              <a:buChar char="•"/>
            </a:pPr>
            <a:r>
              <a:rPr lang="en-US" sz="1200" dirty="0">
                <a:latin typeface="Lato" panose="020F0502020204030203" pitchFamily="34" charset="77"/>
                <a:ea typeface="Lato Medium" panose="020F0502020204030203" pitchFamily="34" charset="0"/>
                <a:cs typeface="Lato Medium" panose="020F0502020204030203" pitchFamily="34" charset="0"/>
              </a:rPr>
              <a:t>Who</a:t>
            </a:r>
            <a:r>
              <a:rPr lang="en-US" sz="1200" dirty="0">
                <a:latin typeface="Lato Light" panose="020F0302020204030203" pitchFamily="34" charset="77"/>
                <a:ea typeface="Lato Medium" panose="020F0502020204030203" pitchFamily="34" charset="0"/>
                <a:cs typeface="Lato Medium" panose="020F0502020204030203" pitchFamily="34" charset="0"/>
              </a:rPr>
              <a:t>: pediatric residents at one institution (n=89) from 2019-2021</a:t>
            </a:r>
          </a:p>
          <a:p>
            <a:pPr marL="171450" indent="-171450">
              <a:spcAft>
                <a:spcPts val="600"/>
              </a:spcAft>
              <a:buFont typeface="Arial" panose="020B0604020202020204" pitchFamily="34" charset="0"/>
              <a:buChar char="•"/>
            </a:pPr>
            <a:r>
              <a:rPr lang="en-US" sz="1200" dirty="0">
                <a:latin typeface="Lato" panose="020F0502020204030203" pitchFamily="34" charset="77"/>
                <a:ea typeface="Lato Medium" panose="020F0502020204030203" pitchFamily="34" charset="0"/>
                <a:cs typeface="Lato Medium" panose="020F0502020204030203" pitchFamily="34" charset="0"/>
              </a:rPr>
              <a:t>What</a:t>
            </a:r>
            <a:r>
              <a:rPr lang="en-US" sz="1200" dirty="0">
                <a:latin typeface="Lato Light" panose="020F0302020204030203" pitchFamily="34" charset="77"/>
                <a:ea typeface="Lato Medium" panose="020F0502020204030203" pitchFamily="34" charset="0"/>
                <a:cs typeface="Lato Medium" panose="020F0502020204030203" pitchFamily="34" charset="0"/>
              </a:rPr>
              <a:t>: survey evaluated 4 domains:</a:t>
            </a:r>
          </a:p>
        </p:txBody>
      </p:sp>
      <p:sp>
        <p:nvSpPr>
          <p:cNvPr id="13" name="TextBox 12">
            <a:extLst>
              <a:ext uri="{FF2B5EF4-FFF2-40B4-BE49-F238E27FC236}">
                <a16:creationId xmlns:a16="http://schemas.microsoft.com/office/drawing/2014/main" id="{A3CC6F24-B407-5174-11D9-AFD3C47A7D96}"/>
              </a:ext>
            </a:extLst>
          </p:cNvPr>
          <p:cNvSpPr txBox="1"/>
          <p:nvPr/>
        </p:nvSpPr>
        <p:spPr>
          <a:xfrm>
            <a:off x="3226641" y="1614266"/>
            <a:ext cx="886078" cy="276999"/>
          </a:xfrm>
          <a:prstGeom prst="rect">
            <a:avLst/>
          </a:prstGeom>
          <a:noFill/>
        </p:spPr>
        <p:txBody>
          <a:bodyPr wrap="square" rtlCol="0">
            <a:spAutoFit/>
          </a:bodyPr>
          <a:lstStyle/>
          <a:p>
            <a:pPr algn="just"/>
            <a:r>
              <a:rPr lang="en-US" sz="1200" b="1" dirty="0">
                <a:latin typeface="Lato Black" panose="020F0502020204030203" pitchFamily="34" charset="77"/>
                <a:ea typeface="Lato Medium" panose="020F0502020204030203" pitchFamily="34" charset="0"/>
                <a:cs typeface="Lato Medium" panose="020F0502020204030203" pitchFamily="34" charset="0"/>
              </a:rPr>
              <a:t>RESULTS</a:t>
            </a:r>
            <a:endParaRPr lang="en-US" sz="1200" dirty="0">
              <a:latin typeface="Lato Light" panose="020F0302020204030203" pitchFamily="34" charset="77"/>
              <a:ea typeface="Lato Medium" panose="020F0502020204030203" pitchFamily="34" charset="0"/>
              <a:cs typeface="Lato Medium" panose="020F0502020204030203" pitchFamily="34" charset="0"/>
            </a:endParaRPr>
          </a:p>
        </p:txBody>
      </p:sp>
      <p:sp>
        <p:nvSpPr>
          <p:cNvPr id="14" name="TextBox 13">
            <a:extLst>
              <a:ext uri="{FF2B5EF4-FFF2-40B4-BE49-F238E27FC236}">
                <a16:creationId xmlns:a16="http://schemas.microsoft.com/office/drawing/2014/main" id="{F6CC9FFB-32E9-FF9F-5E00-9F6F8662B9D4}"/>
              </a:ext>
            </a:extLst>
          </p:cNvPr>
          <p:cNvSpPr txBox="1"/>
          <p:nvPr/>
        </p:nvSpPr>
        <p:spPr>
          <a:xfrm>
            <a:off x="6884722" y="1645791"/>
            <a:ext cx="2030678" cy="276999"/>
          </a:xfrm>
          <a:prstGeom prst="rect">
            <a:avLst/>
          </a:prstGeom>
          <a:noFill/>
        </p:spPr>
        <p:txBody>
          <a:bodyPr wrap="square" rtlCol="0">
            <a:spAutoFit/>
          </a:bodyPr>
          <a:lstStyle/>
          <a:p>
            <a:pPr algn="just"/>
            <a:r>
              <a:rPr lang="en-US" sz="1200" b="1" dirty="0">
                <a:latin typeface="Lato Black" panose="020F0502020204030203" pitchFamily="34" charset="77"/>
                <a:ea typeface="Lato Medium" panose="020F0502020204030203" pitchFamily="34" charset="0"/>
                <a:cs typeface="Lato Medium" panose="020F0502020204030203" pitchFamily="34" charset="0"/>
              </a:rPr>
              <a:t>LIMITATIONS</a:t>
            </a:r>
            <a:endParaRPr lang="en-US" sz="1200"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15" name="TextBox 14">
            <a:extLst>
              <a:ext uri="{FF2B5EF4-FFF2-40B4-BE49-F238E27FC236}">
                <a16:creationId xmlns:a16="http://schemas.microsoft.com/office/drawing/2014/main" id="{7846F6E7-06E4-2CC8-9C73-5A7BCFAEDF69}"/>
              </a:ext>
            </a:extLst>
          </p:cNvPr>
          <p:cNvSpPr txBox="1"/>
          <p:nvPr/>
        </p:nvSpPr>
        <p:spPr>
          <a:xfrm>
            <a:off x="317124" y="4152241"/>
            <a:ext cx="8598276" cy="492443"/>
          </a:xfrm>
          <a:prstGeom prst="rect">
            <a:avLst/>
          </a:prstGeom>
          <a:noFill/>
        </p:spPr>
        <p:txBody>
          <a:bodyPr wrap="square" rtlCol="0">
            <a:spAutoFit/>
          </a:bodyPr>
          <a:lstStyle/>
          <a:p>
            <a:r>
              <a:rPr lang="en-US" sz="1300" b="1" dirty="0">
                <a:latin typeface="Lato Black" panose="020F0502020204030203" pitchFamily="34" charset="77"/>
                <a:ea typeface="Lato Medium" panose="020F0502020204030203" pitchFamily="34" charset="0"/>
                <a:cs typeface="Lato Medium" panose="020F0502020204030203" pitchFamily="34" charset="0"/>
              </a:rPr>
              <a:t>CONCLUSION</a:t>
            </a:r>
            <a:r>
              <a:rPr lang="en-US" sz="1300" dirty="0">
                <a:latin typeface="Lato Medium" panose="020F0502020204030203" pitchFamily="34" charset="0"/>
                <a:ea typeface="Lato Medium" panose="020F0502020204030203" pitchFamily="34" charset="0"/>
                <a:cs typeface="Lato Medium" panose="020F0502020204030203" pitchFamily="34" charset="0"/>
              </a:rPr>
              <a:t> </a:t>
            </a:r>
            <a:r>
              <a:rPr lang="en-US" sz="1300" dirty="0">
                <a:latin typeface="Lato" panose="020F0502020204030203" pitchFamily="34" charset="0"/>
                <a:ea typeface="Lato" panose="020F0502020204030203" pitchFamily="34" charset="0"/>
                <a:cs typeface="Lato" panose="020F0502020204030203" pitchFamily="34" charset="0"/>
              </a:rPr>
              <a:t>Pediatric residents were emotionally invested in the AP experience, found it to be realistic, and rated it as beneficial for learning and acceptable to be used for assessment of how to communicate medical ambiguity.</a:t>
            </a:r>
          </a:p>
        </p:txBody>
      </p:sp>
      <p:pic>
        <p:nvPicPr>
          <p:cNvPr id="16" name="Picture 15" descr="Text&#10;&#10;Description automatically generated">
            <a:extLst>
              <a:ext uri="{FF2B5EF4-FFF2-40B4-BE49-F238E27FC236}">
                <a16:creationId xmlns:a16="http://schemas.microsoft.com/office/drawing/2014/main" id="{21C7C014-C408-D10D-F7AF-1C43493C9698}"/>
              </a:ext>
            </a:extLst>
          </p:cNvPr>
          <p:cNvPicPr>
            <a:picLocks noChangeAspect="1"/>
          </p:cNvPicPr>
          <p:nvPr/>
        </p:nvPicPr>
        <p:blipFill>
          <a:blip r:embed="rId4"/>
          <a:stretch>
            <a:fillRect/>
          </a:stretch>
        </p:blipFill>
        <p:spPr>
          <a:xfrm>
            <a:off x="6612891" y="4562148"/>
            <a:ext cx="2082113" cy="624635"/>
          </a:xfrm>
          <a:prstGeom prst="rect">
            <a:avLst/>
          </a:prstGeom>
        </p:spPr>
      </p:pic>
      <p:sp>
        <p:nvSpPr>
          <p:cNvPr id="17" name="TextBox 16">
            <a:extLst>
              <a:ext uri="{FF2B5EF4-FFF2-40B4-BE49-F238E27FC236}">
                <a16:creationId xmlns:a16="http://schemas.microsoft.com/office/drawing/2014/main" id="{2B4B6277-E794-5506-223F-781324555BF2}"/>
              </a:ext>
            </a:extLst>
          </p:cNvPr>
          <p:cNvSpPr txBox="1"/>
          <p:nvPr/>
        </p:nvSpPr>
        <p:spPr>
          <a:xfrm>
            <a:off x="304994" y="4624560"/>
            <a:ext cx="6322130" cy="369332"/>
          </a:xfrm>
          <a:prstGeom prst="rect">
            <a:avLst/>
          </a:prstGeom>
          <a:noFill/>
        </p:spPr>
        <p:txBody>
          <a:bodyPr wrap="square">
            <a:spAutoFit/>
          </a:bodyPr>
          <a:lstStyle/>
          <a:p>
            <a:r>
              <a:rPr lang="en-US" sz="900" dirty="0">
                <a:latin typeface="Lato Light" panose="020F0302020204030203" pitchFamily="34" charset="77"/>
              </a:rPr>
              <a:t>Frey-Vogel et al. “The Acceptability of Avatar Patients for Teaching and Assessing Pediatric Residents in Communicating Medical Ambiguity.” Journal of Graduate Medical Education, Dec. 2022, DOI: http://</a:t>
            </a:r>
            <a:r>
              <a:rPr lang="en-US" sz="900" dirty="0" err="1">
                <a:latin typeface="Lato Light" panose="020F0302020204030203" pitchFamily="34" charset="77"/>
              </a:rPr>
              <a:t>dx.doi.org</a:t>
            </a:r>
            <a:r>
              <a:rPr lang="en-US" sz="900" dirty="0">
                <a:latin typeface="Lato Light" panose="020F0302020204030203" pitchFamily="34" charset="77"/>
              </a:rPr>
              <a:t>/10.4300/JGME-D-22-00088.1</a:t>
            </a:r>
          </a:p>
        </p:txBody>
      </p:sp>
      <p:sp>
        <p:nvSpPr>
          <p:cNvPr id="20" name="TextBox 19">
            <a:extLst>
              <a:ext uri="{FF2B5EF4-FFF2-40B4-BE49-F238E27FC236}">
                <a16:creationId xmlns:a16="http://schemas.microsoft.com/office/drawing/2014/main" id="{C18342A0-1C55-C1A0-3727-E9F00B090A73}"/>
              </a:ext>
            </a:extLst>
          </p:cNvPr>
          <p:cNvSpPr txBox="1"/>
          <p:nvPr/>
        </p:nvSpPr>
        <p:spPr>
          <a:xfrm>
            <a:off x="5192111" y="1618376"/>
            <a:ext cx="1562245" cy="276999"/>
          </a:xfrm>
          <a:prstGeom prst="rect">
            <a:avLst/>
          </a:prstGeom>
          <a:noFill/>
        </p:spPr>
        <p:txBody>
          <a:bodyPr wrap="square" rtlCol="0">
            <a:spAutoFit/>
          </a:bodyPr>
          <a:lstStyle/>
          <a:p>
            <a:pPr algn="ctr"/>
            <a:r>
              <a:rPr lang="en-US" sz="1200" dirty="0">
                <a:latin typeface="Lato Light" panose="020F0302020204030203" pitchFamily="34" charset="77"/>
                <a:ea typeface="Lato Medium" panose="020F0502020204030203" pitchFamily="34" charset="0"/>
                <a:cs typeface="Lato Medium" panose="020F0502020204030203" pitchFamily="34" charset="0"/>
              </a:rPr>
              <a:t>73% response rate</a:t>
            </a:r>
          </a:p>
        </p:txBody>
      </p:sp>
      <p:sp>
        <p:nvSpPr>
          <p:cNvPr id="39" name="Rectangle 38">
            <a:extLst>
              <a:ext uri="{FF2B5EF4-FFF2-40B4-BE49-F238E27FC236}">
                <a16:creationId xmlns:a16="http://schemas.microsoft.com/office/drawing/2014/main" id="{62A80875-2E4E-E590-C2CD-0B27E120121C}"/>
              </a:ext>
            </a:extLst>
          </p:cNvPr>
          <p:cNvSpPr/>
          <p:nvPr/>
        </p:nvSpPr>
        <p:spPr>
          <a:xfrm>
            <a:off x="3946074" y="3641452"/>
            <a:ext cx="1801368" cy="290702"/>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BC69902D-0881-ABC4-1330-4E70C11B609E}"/>
              </a:ext>
            </a:extLst>
          </p:cNvPr>
          <p:cNvSpPr txBox="1"/>
          <p:nvPr/>
        </p:nvSpPr>
        <p:spPr>
          <a:xfrm>
            <a:off x="3930915" y="3596784"/>
            <a:ext cx="1780519" cy="369332"/>
          </a:xfrm>
          <a:prstGeom prst="rect">
            <a:avLst/>
          </a:prstGeom>
          <a:noFill/>
        </p:spPr>
        <p:txBody>
          <a:bodyPr wrap="square" rtlCol="0">
            <a:spAutoFit/>
          </a:bodyPr>
          <a:lstStyle/>
          <a:p>
            <a:pPr algn="ctr"/>
            <a:r>
              <a:rPr lang="en-US" sz="1800" dirty="0">
                <a:solidFill>
                  <a:sysClr val="windowText" lastClr="000000"/>
                </a:solidFill>
                <a:latin typeface="Baskervville" pitchFamily="2" charset="0"/>
                <a:ea typeface="Baskerville" panose="02020502070401020303" pitchFamily="18" charset="0"/>
              </a:rPr>
              <a:t>66.7%</a:t>
            </a:r>
          </a:p>
        </p:txBody>
      </p:sp>
      <p:sp>
        <p:nvSpPr>
          <p:cNvPr id="44" name="TextBox 43">
            <a:extLst>
              <a:ext uri="{FF2B5EF4-FFF2-40B4-BE49-F238E27FC236}">
                <a16:creationId xmlns:a16="http://schemas.microsoft.com/office/drawing/2014/main" id="{0F986C28-6CB2-CC01-8EDB-F58B89F7267B}"/>
              </a:ext>
            </a:extLst>
          </p:cNvPr>
          <p:cNvSpPr txBox="1"/>
          <p:nvPr/>
        </p:nvSpPr>
        <p:spPr>
          <a:xfrm>
            <a:off x="77642" y="3464840"/>
            <a:ext cx="949789" cy="400110"/>
          </a:xfrm>
          <a:prstGeom prst="rect">
            <a:avLst/>
          </a:prstGeom>
          <a:noFill/>
        </p:spPr>
        <p:txBody>
          <a:bodyPr wrap="square">
            <a:spAutoFit/>
          </a:bodyPr>
          <a:lstStyle/>
          <a:p>
            <a:pPr algn="ctr"/>
            <a:r>
              <a:rPr lang="en-US" sz="1000" dirty="0">
                <a:latin typeface="Lato" panose="020F0502020204030203" pitchFamily="34" charset="0"/>
                <a:ea typeface="Lato" panose="020F0502020204030203" pitchFamily="34" charset="0"/>
                <a:cs typeface="Lato" panose="020F0502020204030203" pitchFamily="34" charset="0"/>
              </a:rPr>
              <a:t>Emotional investment</a:t>
            </a:r>
          </a:p>
        </p:txBody>
      </p:sp>
      <p:sp>
        <p:nvSpPr>
          <p:cNvPr id="45" name="TextBox 44">
            <a:extLst>
              <a:ext uri="{FF2B5EF4-FFF2-40B4-BE49-F238E27FC236}">
                <a16:creationId xmlns:a16="http://schemas.microsoft.com/office/drawing/2014/main" id="{833CA5A2-577C-5CA8-F359-91DE2199E46E}"/>
              </a:ext>
            </a:extLst>
          </p:cNvPr>
          <p:cNvSpPr txBox="1"/>
          <p:nvPr/>
        </p:nvSpPr>
        <p:spPr>
          <a:xfrm>
            <a:off x="810020" y="3473445"/>
            <a:ext cx="941826" cy="246221"/>
          </a:xfrm>
          <a:prstGeom prst="rect">
            <a:avLst/>
          </a:prstGeom>
          <a:noFill/>
        </p:spPr>
        <p:txBody>
          <a:bodyPr wrap="square">
            <a:spAutoFit/>
          </a:bodyPr>
          <a:lstStyle/>
          <a:p>
            <a:pPr algn="ctr"/>
            <a:r>
              <a:rPr lang="en-US" sz="1000" dirty="0">
                <a:latin typeface="Lato" panose="020F0502020204030203" pitchFamily="34" charset="0"/>
                <a:ea typeface="Lato" panose="020F0502020204030203" pitchFamily="34" charset="0"/>
                <a:cs typeface="Lato" panose="020F0502020204030203" pitchFamily="34" charset="0"/>
              </a:rPr>
              <a:t>Realism</a:t>
            </a:r>
          </a:p>
        </p:txBody>
      </p:sp>
      <p:sp>
        <p:nvSpPr>
          <p:cNvPr id="46" name="TextBox 45">
            <a:extLst>
              <a:ext uri="{FF2B5EF4-FFF2-40B4-BE49-F238E27FC236}">
                <a16:creationId xmlns:a16="http://schemas.microsoft.com/office/drawing/2014/main" id="{DF95EEDB-375D-F4FC-D86F-0481E569F101}"/>
              </a:ext>
            </a:extLst>
          </p:cNvPr>
          <p:cNvSpPr txBox="1"/>
          <p:nvPr/>
        </p:nvSpPr>
        <p:spPr>
          <a:xfrm>
            <a:off x="2259017" y="3477759"/>
            <a:ext cx="949789" cy="553998"/>
          </a:xfrm>
          <a:prstGeom prst="rect">
            <a:avLst/>
          </a:prstGeom>
          <a:noFill/>
        </p:spPr>
        <p:txBody>
          <a:bodyPr wrap="square">
            <a:spAutoFit/>
          </a:bodyPr>
          <a:lstStyle/>
          <a:p>
            <a:pPr algn="ctr"/>
            <a:r>
              <a:rPr lang="en-US" sz="1000" dirty="0">
                <a:latin typeface="Lato" panose="020F0502020204030203" pitchFamily="34" charset="0"/>
                <a:ea typeface="Lato" panose="020F0502020204030203" pitchFamily="34" charset="0"/>
                <a:cs typeface="Lato" panose="020F0502020204030203" pitchFamily="34" charset="0"/>
              </a:rPr>
              <a:t>Comfortable for assessing competence</a:t>
            </a:r>
          </a:p>
        </p:txBody>
      </p:sp>
      <p:sp>
        <p:nvSpPr>
          <p:cNvPr id="82" name="Rectangle 81">
            <a:extLst>
              <a:ext uri="{FF2B5EF4-FFF2-40B4-BE49-F238E27FC236}">
                <a16:creationId xmlns:a16="http://schemas.microsoft.com/office/drawing/2014/main" id="{C5AB90C3-0374-7337-EBB7-ECC3B5CABA9D}"/>
              </a:ext>
            </a:extLst>
          </p:cNvPr>
          <p:cNvSpPr/>
          <p:nvPr/>
        </p:nvSpPr>
        <p:spPr>
          <a:xfrm>
            <a:off x="3948570" y="2697935"/>
            <a:ext cx="2167128" cy="290702"/>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538DFBA-8C02-BE7B-115F-2ED2F7BDE38D}"/>
              </a:ext>
            </a:extLst>
          </p:cNvPr>
          <p:cNvSpPr txBox="1"/>
          <p:nvPr/>
        </p:nvSpPr>
        <p:spPr>
          <a:xfrm>
            <a:off x="3956581" y="2634397"/>
            <a:ext cx="2165662" cy="369332"/>
          </a:xfrm>
          <a:prstGeom prst="rect">
            <a:avLst/>
          </a:prstGeom>
          <a:noFill/>
        </p:spPr>
        <p:txBody>
          <a:bodyPr wrap="square" rtlCol="0">
            <a:spAutoFit/>
          </a:bodyPr>
          <a:lstStyle/>
          <a:p>
            <a:pPr algn="ctr"/>
            <a:r>
              <a:rPr lang="en-US" sz="1800" dirty="0">
                <a:solidFill>
                  <a:sysClr val="windowText" lastClr="000000"/>
                </a:solidFill>
                <a:latin typeface="Baskervville" pitchFamily="2" charset="0"/>
                <a:ea typeface="Baskerville" panose="02020502070401020303" pitchFamily="18" charset="0"/>
              </a:rPr>
              <a:t>80.3%</a:t>
            </a:r>
          </a:p>
        </p:txBody>
      </p:sp>
      <p:sp>
        <p:nvSpPr>
          <p:cNvPr id="88" name="Rectangle 87">
            <a:extLst>
              <a:ext uri="{FF2B5EF4-FFF2-40B4-BE49-F238E27FC236}">
                <a16:creationId xmlns:a16="http://schemas.microsoft.com/office/drawing/2014/main" id="{18307A67-3C77-5069-FAFD-F7D0738DD269}"/>
              </a:ext>
            </a:extLst>
          </p:cNvPr>
          <p:cNvSpPr/>
          <p:nvPr/>
        </p:nvSpPr>
        <p:spPr>
          <a:xfrm>
            <a:off x="3946074" y="2180613"/>
            <a:ext cx="2121408" cy="2907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AD0DCD12-FE48-8469-6F16-57F9A1069AA7}"/>
              </a:ext>
            </a:extLst>
          </p:cNvPr>
          <p:cNvSpPr txBox="1"/>
          <p:nvPr/>
        </p:nvSpPr>
        <p:spPr>
          <a:xfrm>
            <a:off x="3956580" y="2117601"/>
            <a:ext cx="2121408" cy="369332"/>
          </a:xfrm>
          <a:prstGeom prst="rect">
            <a:avLst/>
          </a:prstGeom>
          <a:noFill/>
        </p:spPr>
        <p:txBody>
          <a:bodyPr wrap="square" rtlCol="0">
            <a:spAutoFit/>
          </a:bodyPr>
          <a:lstStyle/>
          <a:p>
            <a:pPr algn="ctr"/>
            <a:r>
              <a:rPr lang="en-US" sz="1800" dirty="0">
                <a:solidFill>
                  <a:sysClr val="windowText" lastClr="000000"/>
                </a:solidFill>
                <a:latin typeface="Baskervville" pitchFamily="2" charset="0"/>
                <a:ea typeface="Baskerville" panose="02020502070401020303" pitchFamily="18" charset="0"/>
              </a:rPr>
              <a:t>78.7%</a:t>
            </a:r>
          </a:p>
        </p:txBody>
      </p:sp>
      <p:cxnSp>
        <p:nvCxnSpPr>
          <p:cNvPr id="95" name="Straight Connector 94">
            <a:extLst>
              <a:ext uri="{FF2B5EF4-FFF2-40B4-BE49-F238E27FC236}">
                <a16:creationId xmlns:a16="http://schemas.microsoft.com/office/drawing/2014/main" id="{AF38C551-B52F-CCA9-8CFD-3300BC2B7246}"/>
              </a:ext>
            </a:extLst>
          </p:cNvPr>
          <p:cNvCxnSpPr/>
          <p:nvPr/>
        </p:nvCxnSpPr>
        <p:spPr>
          <a:xfrm>
            <a:off x="3147011" y="1582833"/>
            <a:ext cx="0" cy="24844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CA357E24-21CB-E53D-CD75-4093E7FAF073}"/>
              </a:ext>
            </a:extLst>
          </p:cNvPr>
          <p:cNvCxnSpPr/>
          <p:nvPr/>
        </p:nvCxnSpPr>
        <p:spPr>
          <a:xfrm>
            <a:off x="6851385" y="1582833"/>
            <a:ext cx="0" cy="24844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322817D6-668E-5021-EAA6-8356AE13B93A}"/>
              </a:ext>
            </a:extLst>
          </p:cNvPr>
          <p:cNvSpPr txBox="1"/>
          <p:nvPr/>
        </p:nvSpPr>
        <p:spPr>
          <a:xfrm>
            <a:off x="7481298" y="1995538"/>
            <a:ext cx="1555228" cy="646331"/>
          </a:xfrm>
          <a:prstGeom prst="rect">
            <a:avLst/>
          </a:prstGeom>
          <a:noFill/>
        </p:spPr>
        <p:txBody>
          <a:bodyPr wrap="square">
            <a:spAutoFit/>
          </a:bodyPr>
          <a:lstStyle/>
          <a:p>
            <a:pPr algn="ctr"/>
            <a:r>
              <a:rPr lang="en-US" sz="1200" dirty="0">
                <a:latin typeface="Lato Light" panose="020F0302020204030203" pitchFamily="34" charset="77"/>
                <a:ea typeface="Lato Medium" panose="020F0502020204030203" pitchFamily="34" charset="0"/>
                <a:cs typeface="Lato Medium" panose="020F0502020204030203" pitchFamily="34" charset="0"/>
              </a:rPr>
              <a:t>High cost of program ($50,000 start up + $140/session)</a:t>
            </a:r>
            <a:endParaRPr lang="en-US" sz="1200" dirty="0"/>
          </a:p>
        </p:txBody>
      </p:sp>
      <p:sp>
        <p:nvSpPr>
          <p:cNvPr id="107" name="TextBox 106">
            <a:extLst>
              <a:ext uri="{FF2B5EF4-FFF2-40B4-BE49-F238E27FC236}">
                <a16:creationId xmlns:a16="http://schemas.microsoft.com/office/drawing/2014/main" id="{54386BF7-F976-3455-64AB-82198318F951}"/>
              </a:ext>
            </a:extLst>
          </p:cNvPr>
          <p:cNvSpPr txBox="1"/>
          <p:nvPr/>
        </p:nvSpPr>
        <p:spPr>
          <a:xfrm>
            <a:off x="7445196" y="2678939"/>
            <a:ext cx="1629020" cy="646331"/>
          </a:xfrm>
          <a:prstGeom prst="rect">
            <a:avLst/>
          </a:prstGeom>
          <a:noFill/>
        </p:spPr>
        <p:txBody>
          <a:bodyPr wrap="square">
            <a:spAutoFit/>
          </a:bodyPr>
          <a:lstStyle/>
          <a:p>
            <a:pPr algn="ctr"/>
            <a:r>
              <a:rPr lang="en-US" sz="1200" dirty="0">
                <a:latin typeface="Lato Light" panose="020F0302020204030203" pitchFamily="34" charset="77"/>
                <a:ea typeface="Lato Medium" panose="020F0502020204030203" pitchFamily="34" charset="0"/>
                <a:cs typeface="Lato Medium" panose="020F0502020204030203" pitchFamily="34" charset="0"/>
              </a:rPr>
              <a:t>Single center with one program may not be representative</a:t>
            </a:r>
            <a:endParaRPr lang="en-US" sz="1200" dirty="0"/>
          </a:p>
        </p:txBody>
      </p:sp>
      <p:sp>
        <p:nvSpPr>
          <p:cNvPr id="110" name="TextBox 109">
            <a:extLst>
              <a:ext uri="{FF2B5EF4-FFF2-40B4-BE49-F238E27FC236}">
                <a16:creationId xmlns:a16="http://schemas.microsoft.com/office/drawing/2014/main" id="{F1788CD7-D110-638E-611F-E63B3BB46D66}"/>
              </a:ext>
            </a:extLst>
          </p:cNvPr>
          <p:cNvSpPr txBox="1"/>
          <p:nvPr/>
        </p:nvSpPr>
        <p:spPr>
          <a:xfrm>
            <a:off x="7409944" y="3366667"/>
            <a:ext cx="1629020" cy="646331"/>
          </a:xfrm>
          <a:prstGeom prst="rect">
            <a:avLst/>
          </a:prstGeom>
          <a:noFill/>
        </p:spPr>
        <p:txBody>
          <a:bodyPr wrap="square">
            <a:spAutoFit/>
          </a:bodyPr>
          <a:lstStyle/>
          <a:p>
            <a:pPr algn="ctr"/>
            <a:r>
              <a:rPr lang="en-US" sz="1200" dirty="0">
                <a:latin typeface="Lato Light" panose="020F0302020204030203" pitchFamily="34" charset="77"/>
                <a:ea typeface="Lato Medium" panose="020F0502020204030203" pitchFamily="34" charset="0"/>
                <a:cs typeface="Lato Medium" panose="020F0502020204030203" pitchFamily="34" charset="0"/>
              </a:rPr>
              <a:t>Some survey questions may be considered leading</a:t>
            </a:r>
            <a:endParaRPr lang="en-US" sz="1200" dirty="0"/>
          </a:p>
        </p:txBody>
      </p:sp>
      <p:pic>
        <p:nvPicPr>
          <p:cNvPr id="5" name="Graphic 4" descr="Badge Heart with solid fill">
            <a:extLst>
              <a:ext uri="{FF2B5EF4-FFF2-40B4-BE49-F238E27FC236}">
                <a16:creationId xmlns:a16="http://schemas.microsoft.com/office/drawing/2014/main" id="{85899D71-1198-9677-DE77-E20864D3A4D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0659" y="3066307"/>
            <a:ext cx="487157" cy="487157"/>
          </a:xfrm>
          <a:prstGeom prst="rect">
            <a:avLst/>
          </a:prstGeom>
        </p:spPr>
      </p:pic>
      <p:pic>
        <p:nvPicPr>
          <p:cNvPr id="22" name="Graphic 21" descr="Checkmark with solid fill">
            <a:extLst>
              <a:ext uri="{FF2B5EF4-FFF2-40B4-BE49-F238E27FC236}">
                <a16:creationId xmlns:a16="http://schemas.microsoft.com/office/drawing/2014/main" id="{97E4573D-DCCB-FAB9-50C2-C36D8DC0529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83177" y="3122420"/>
            <a:ext cx="436544" cy="436544"/>
          </a:xfrm>
          <a:prstGeom prst="rect">
            <a:avLst/>
          </a:prstGeom>
        </p:spPr>
      </p:pic>
      <p:pic>
        <p:nvPicPr>
          <p:cNvPr id="25" name="Graphic 24" descr="Thumbs up sign with solid fill">
            <a:extLst>
              <a:ext uri="{FF2B5EF4-FFF2-40B4-BE49-F238E27FC236}">
                <a16:creationId xmlns:a16="http://schemas.microsoft.com/office/drawing/2014/main" id="{7DB74D69-5398-11CE-47E0-E3C11850280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30684" y="3021358"/>
            <a:ext cx="508604" cy="508604"/>
          </a:xfrm>
          <a:prstGeom prst="rect">
            <a:avLst/>
          </a:prstGeom>
        </p:spPr>
      </p:pic>
      <p:pic>
        <p:nvPicPr>
          <p:cNvPr id="27" name="Graphic 26" descr="Idea with solid fill">
            <a:extLst>
              <a:ext uri="{FF2B5EF4-FFF2-40B4-BE49-F238E27FC236}">
                <a16:creationId xmlns:a16="http://schemas.microsoft.com/office/drawing/2014/main" id="{F39B549C-08FD-EC7B-12AC-22264C12F45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721833" y="3074085"/>
            <a:ext cx="471599" cy="471599"/>
          </a:xfrm>
          <a:prstGeom prst="rect">
            <a:avLst/>
          </a:prstGeom>
        </p:spPr>
      </p:pic>
      <p:sp>
        <p:nvSpPr>
          <p:cNvPr id="29" name="TextBox 28">
            <a:extLst>
              <a:ext uri="{FF2B5EF4-FFF2-40B4-BE49-F238E27FC236}">
                <a16:creationId xmlns:a16="http://schemas.microsoft.com/office/drawing/2014/main" id="{8720F812-EC97-94AE-1F2F-67C534A62CEC}"/>
              </a:ext>
            </a:extLst>
          </p:cNvPr>
          <p:cNvSpPr txBox="1"/>
          <p:nvPr/>
        </p:nvSpPr>
        <p:spPr>
          <a:xfrm>
            <a:off x="1534230" y="3476832"/>
            <a:ext cx="823253" cy="400110"/>
          </a:xfrm>
          <a:prstGeom prst="rect">
            <a:avLst/>
          </a:prstGeom>
          <a:noFill/>
        </p:spPr>
        <p:txBody>
          <a:bodyPr wrap="square">
            <a:spAutoFit/>
          </a:bodyPr>
          <a:lstStyle/>
          <a:p>
            <a:pPr algn="ctr"/>
            <a:r>
              <a:rPr lang="en-US" sz="1000" dirty="0">
                <a:latin typeface="Lato" panose="020F0502020204030203" pitchFamily="34" charset="0"/>
                <a:ea typeface="Lato" panose="020F0502020204030203" pitchFamily="34" charset="0"/>
                <a:cs typeface="Lato" panose="020F0502020204030203" pitchFamily="34" charset="0"/>
              </a:rPr>
              <a:t>Helpful for learning</a:t>
            </a:r>
          </a:p>
        </p:txBody>
      </p:sp>
      <p:pic>
        <p:nvPicPr>
          <p:cNvPr id="31" name="Graphic 30" descr="Thumbs up sign with solid fill">
            <a:extLst>
              <a:ext uri="{FF2B5EF4-FFF2-40B4-BE49-F238E27FC236}">
                <a16:creationId xmlns:a16="http://schemas.microsoft.com/office/drawing/2014/main" id="{63E23328-F006-50EE-2F7E-3FE0EDF7FC8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344869" y="1982735"/>
            <a:ext cx="508604" cy="508604"/>
          </a:xfrm>
          <a:prstGeom prst="rect">
            <a:avLst/>
          </a:prstGeom>
        </p:spPr>
      </p:pic>
      <p:sp>
        <p:nvSpPr>
          <p:cNvPr id="32" name="Rectangle 31">
            <a:extLst>
              <a:ext uri="{FF2B5EF4-FFF2-40B4-BE49-F238E27FC236}">
                <a16:creationId xmlns:a16="http://schemas.microsoft.com/office/drawing/2014/main" id="{89DEFF92-F133-82FD-76EE-AFFB8AAFA7D0}"/>
              </a:ext>
            </a:extLst>
          </p:cNvPr>
          <p:cNvSpPr/>
          <p:nvPr/>
        </p:nvSpPr>
        <p:spPr>
          <a:xfrm>
            <a:off x="3946642" y="3178240"/>
            <a:ext cx="1764792" cy="290702"/>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ACE4D84-43CF-8526-F67C-8FDE66231FC2}"/>
              </a:ext>
            </a:extLst>
          </p:cNvPr>
          <p:cNvSpPr txBox="1"/>
          <p:nvPr/>
        </p:nvSpPr>
        <p:spPr>
          <a:xfrm>
            <a:off x="3921537" y="3161195"/>
            <a:ext cx="1789897" cy="369332"/>
          </a:xfrm>
          <a:prstGeom prst="rect">
            <a:avLst/>
          </a:prstGeom>
          <a:noFill/>
        </p:spPr>
        <p:txBody>
          <a:bodyPr wrap="square" rtlCol="0">
            <a:spAutoFit/>
          </a:bodyPr>
          <a:lstStyle/>
          <a:p>
            <a:pPr algn="ctr"/>
            <a:r>
              <a:rPr lang="en-US" sz="1800" dirty="0">
                <a:solidFill>
                  <a:sysClr val="windowText" lastClr="000000"/>
                </a:solidFill>
                <a:latin typeface="Baskervville" pitchFamily="2" charset="0"/>
                <a:ea typeface="Baskerville" panose="02020502070401020303" pitchFamily="18" charset="0"/>
              </a:rPr>
              <a:t>65.5%</a:t>
            </a:r>
          </a:p>
        </p:txBody>
      </p:sp>
      <p:pic>
        <p:nvPicPr>
          <p:cNvPr id="34" name="Graphic 33" descr="Badge Heart with solid fill">
            <a:extLst>
              <a:ext uri="{FF2B5EF4-FFF2-40B4-BE49-F238E27FC236}">
                <a16:creationId xmlns:a16="http://schemas.microsoft.com/office/drawing/2014/main" id="{C7E2595C-3461-B5A4-3322-401D6967EE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03935" y="2571750"/>
            <a:ext cx="487157" cy="487157"/>
          </a:xfrm>
          <a:prstGeom prst="rect">
            <a:avLst/>
          </a:prstGeom>
        </p:spPr>
      </p:pic>
      <p:pic>
        <p:nvPicPr>
          <p:cNvPr id="35" name="Graphic 34" descr="Idea with solid fill">
            <a:extLst>
              <a:ext uri="{FF2B5EF4-FFF2-40B4-BE49-F238E27FC236}">
                <a16:creationId xmlns:a16="http://schemas.microsoft.com/office/drawing/2014/main" id="{E63FF625-BF19-8E3E-883D-C54A4C0DD50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310743" y="3103699"/>
            <a:ext cx="471599" cy="471599"/>
          </a:xfrm>
          <a:prstGeom prst="rect">
            <a:avLst/>
          </a:prstGeom>
        </p:spPr>
      </p:pic>
      <p:pic>
        <p:nvPicPr>
          <p:cNvPr id="36" name="Graphic 35" descr="Checkmark with solid fill">
            <a:extLst>
              <a:ext uri="{FF2B5EF4-FFF2-40B4-BE49-F238E27FC236}">
                <a16:creationId xmlns:a16="http://schemas.microsoft.com/office/drawing/2014/main" id="{C798D5E3-C01E-748D-DAB1-B27AC8EC11F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54034" y="3556072"/>
            <a:ext cx="436544" cy="436544"/>
          </a:xfrm>
          <a:prstGeom prst="rect">
            <a:avLst/>
          </a:prstGeom>
        </p:spPr>
      </p:pic>
      <p:pic>
        <p:nvPicPr>
          <p:cNvPr id="50" name="Graphic 49" descr="Building with solid fill">
            <a:extLst>
              <a:ext uri="{FF2B5EF4-FFF2-40B4-BE49-F238E27FC236}">
                <a16:creationId xmlns:a16="http://schemas.microsoft.com/office/drawing/2014/main" id="{738088B6-D94D-2529-00A6-46F04A66420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987563" y="2732145"/>
            <a:ext cx="512896" cy="512896"/>
          </a:xfrm>
          <a:prstGeom prst="rect">
            <a:avLst/>
          </a:prstGeom>
        </p:spPr>
      </p:pic>
      <p:pic>
        <p:nvPicPr>
          <p:cNvPr id="52" name="Graphic 51" descr="Dollar with solid fill">
            <a:extLst>
              <a:ext uri="{FF2B5EF4-FFF2-40B4-BE49-F238E27FC236}">
                <a16:creationId xmlns:a16="http://schemas.microsoft.com/office/drawing/2014/main" id="{9236FC2F-C4C8-81CD-2903-AAFBA3BC6A7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951776" y="2018863"/>
            <a:ext cx="606070" cy="606070"/>
          </a:xfrm>
          <a:prstGeom prst="rect">
            <a:avLst/>
          </a:prstGeom>
        </p:spPr>
      </p:pic>
      <p:pic>
        <p:nvPicPr>
          <p:cNvPr id="54" name="Graphic 53" descr="Questions with solid fill">
            <a:extLst>
              <a:ext uri="{FF2B5EF4-FFF2-40B4-BE49-F238E27FC236}">
                <a16:creationId xmlns:a16="http://schemas.microsoft.com/office/drawing/2014/main" id="{FE98A89F-15C5-7272-628F-C0C648303DB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926811" y="3321816"/>
            <a:ext cx="636391" cy="636391"/>
          </a:xfrm>
          <a:prstGeom prst="rect">
            <a:avLst/>
          </a:prstGeom>
        </p:spPr>
      </p:pic>
    </p:spTree>
    <p:extLst>
      <p:ext uri="{BB962C8B-B14F-4D97-AF65-F5344CB8AC3E}">
        <p14:creationId xmlns:p14="http://schemas.microsoft.com/office/powerpoint/2010/main" val="4019238232"/>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Google Shape;75;p14">
            <a:extLst>
              <a:ext uri="{FF2B5EF4-FFF2-40B4-BE49-F238E27FC236}">
                <a16:creationId xmlns:a16="http://schemas.microsoft.com/office/drawing/2014/main" id="{C5560B94-4321-EC50-12A2-78540E5A34FF}"/>
              </a:ext>
            </a:extLst>
          </p:cNvPr>
          <p:cNvSpPr/>
          <p:nvPr/>
        </p:nvSpPr>
        <p:spPr>
          <a:xfrm>
            <a:off x="1" y="1666248"/>
            <a:ext cx="2656190" cy="2870632"/>
          </a:xfrm>
          <a:prstGeom prst="rect">
            <a:avLst/>
          </a:prstGeom>
          <a:solidFill>
            <a:srgbClr val="EFEFEF"/>
          </a:solidFill>
          <a:ln>
            <a:noFill/>
          </a:ln>
        </p:spPr>
        <p:txBody>
          <a:bodyPr spcFirstLastPara="1" wrap="square" lIns="68569" tIns="68569" rIns="68569" bIns="68569" anchor="ctr" anchorCtr="0">
            <a:noAutofit/>
          </a:bodyPr>
          <a:lstStyle/>
          <a:p>
            <a:endParaRPr sz="1050"/>
          </a:p>
        </p:txBody>
      </p:sp>
      <p:sp>
        <p:nvSpPr>
          <p:cNvPr id="29" name="Google Shape;75;p14">
            <a:extLst>
              <a:ext uri="{FF2B5EF4-FFF2-40B4-BE49-F238E27FC236}">
                <a16:creationId xmlns:a16="http://schemas.microsoft.com/office/drawing/2014/main" id="{75F902B7-30DD-2D29-A4E8-3C74E6496A05}"/>
              </a:ext>
            </a:extLst>
          </p:cNvPr>
          <p:cNvSpPr/>
          <p:nvPr/>
        </p:nvSpPr>
        <p:spPr>
          <a:xfrm>
            <a:off x="6272573" y="1667245"/>
            <a:ext cx="2871426" cy="2869636"/>
          </a:xfrm>
          <a:prstGeom prst="rect">
            <a:avLst/>
          </a:prstGeom>
          <a:solidFill>
            <a:srgbClr val="EFEFEF"/>
          </a:solidFill>
          <a:ln>
            <a:noFill/>
          </a:ln>
        </p:spPr>
        <p:txBody>
          <a:bodyPr spcFirstLastPara="1" wrap="square" lIns="68569" tIns="68569" rIns="68569" bIns="68569" anchor="ctr" anchorCtr="0">
            <a:noAutofit/>
          </a:bodyPr>
          <a:lstStyle/>
          <a:p>
            <a:endParaRPr sz="1050"/>
          </a:p>
        </p:txBody>
      </p:sp>
      <p:sp>
        <p:nvSpPr>
          <p:cNvPr id="7" name="Google Shape;75;p14">
            <a:extLst>
              <a:ext uri="{FF2B5EF4-FFF2-40B4-BE49-F238E27FC236}">
                <a16:creationId xmlns:a16="http://schemas.microsoft.com/office/drawing/2014/main" id="{F462FF75-1CC5-AD75-C4A6-D566CCA2E586}"/>
              </a:ext>
            </a:extLst>
          </p:cNvPr>
          <p:cNvSpPr/>
          <p:nvPr/>
        </p:nvSpPr>
        <p:spPr>
          <a:xfrm>
            <a:off x="108604" y="1037707"/>
            <a:ext cx="9035396" cy="519693"/>
          </a:xfrm>
          <a:prstGeom prst="rect">
            <a:avLst/>
          </a:prstGeom>
          <a:solidFill>
            <a:srgbClr val="EFEFEF"/>
          </a:solidFill>
          <a:ln>
            <a:noFill/>
          </a:ln>
        </p:spPr>
        <p:txBody>
          <a:bodyPr spcFirstLastPara="1" wrap="square" lIns="68569" tIns="68569" rIns="68569" bIns="68569" anchor="ctr" anchorCtr="0">
            <a:noAutofit/>
          </a:bodyPr>
          <a:lstStyle/>
          <a:p>
            <a:endParaRPr sz="1050"/>
          </a:p>
        </p:txBody>
      </p:sp>
      <p:sp>
        <p:nvSpPr>
          <p:cNvPr id="8" name="TextBox 7">
            <a:extLst>
              <a:ext uri="{FF2B5EF4-FFF2-40B4-BE49-F238E27FC236}">
                <a16:creationId xmlns:a16="http://schemas.microsoft.com/office/drawing/2014/main" id="{1463CE0F-46D8-CB30-DA2E-1B7E333C8134}"/>
              </a:ext>
            </a:extLst>
          </p:cNvPr>
          <p:cNvSpPr txBox="1"/>
          <p:nvPr/>
        </p:nvSpPr>
        <p:spPr>
          <a:xfrm>
            <a:off x="317124" y="380840"/>
            <a:ext cx="8412925" cy="646331"/>
          </a:xfrm>
          <a:prstGeom prst="rect">
            <a:avLst/>
          </a:prstGeom>
          <a:noFill/>
        </p:spPr>
        <p:txBody>
          <a:bodyPr wrap="square" rtlCol="0">
            <a:spAutoFit/>
          </a:bodyPr>
          <a:lstStyle/>
          <a:p>
            <a:r>
              <a:rPr lang="en-US" sz="3600" dirty="0">
                <a:solidFill>
                  <a:srgbClr val="D71F29"/>
                </a:solidFill>
                <a:latin typeface="Baskervville" pitchFamily="2" charset="0"/>
                <a:ea typeface="Baskerville" panose="02020502070401020303" pitchFamily="18" charset="0"/>
              </a:rPr>
              <a:t>Cost of In-person vs. Virtual Interview</a:t>
            </a:r>
          </a:p>
        </p:txBody>
      </p:sp>
      <p:sp>
        <p:nvSpPr>
          <p:cNvPr id="9" name="TextBox 8">
            <a:extLst>
              <a:ext uri="{FF2B5EF4-FFF2-40B4-BE49-F238E27FC236}">
                <a16:creationId xmlns:a16="http://schemas.microsoft.com/office/drawing/2014/main" id="{D1E0565C-8BDB-D5C9-6F79-B333470473F7}"/>
              </a:ext>
            </a:extLst>
          </p:cNvPr>
          <p:cNvSpPr txBox="1"/>
          <p:nvPr/>
        </p:nvSpPr>
        <p:spPr>
          <a:xfrm>
            <a:off x="317124" y="214490"/>
            <a:ext cx="4911811" cy="253916"/>
          </a:xfrm>
          <a:prstGeom prst="rect">
            <a:avLst/>
          </a:prstGeom>
          <a:noFill/>
        </p:spPr>
        <p:txBody>
          <a:bodyPr wrap="square" rtlCol="0">
            <a:spAutoFit/>
          </a:bodyPr>
          <a:lstStyle/>
          <a:p>
            <a:r>
              <a:rPr lang="en-US" sz="1050" dirty="0">
                <a:latin typeface="Lato Medium" panose="020F0502020204030203" pitchFamily="34" charset="0"/>
                <a:ea typeface="Lato Medium" panose="020F0502020204030203" pitchFamily="34" charset="0"/>
                <a:cs typeface="Lato Medium" panose="020F0502020204030203" pitchFamily="34" charset="0"/>
              </a:rPr>
              <a:t>JOURNAL OF GRADUATE MEDICAL EDUCATION</a:t>
            </a:r>
          </a:p>
        </p:txBody>
      </p:sp>
      <p:sp>
        <p:nvSpPr>
          <p:cNvPr id="10" name="Rectangle 9">
            <a:extLst>
              <a:ext uri="{FF2B5EF4-FFF2-40B4-BE49-F238E27FC236}">
                <a16:creationId xmlns:a16="http://schemas.microsoft.com/office/drawing/2014/main" id="{FCDF1A10-3A20-894A-8750-4E84F0AF3A09}"/>
              </a:ext>
            </a:extLst>
          </p:cNvPr>
          <p:cNvSpPr/>
          <p:nvPr/>
        </p:nvSpPr>
        <p:spPr>
          <a:xfrm>
            <a:off x="0" y="0"/>
            <a:ext cx="120479" cy="51435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a:p>
        </p:txBody>
      </p:sp>
      <p:sp>
        <p:nvSpPr>
          <p:cNvPr id="11" name="TextBox 10">
            <a:extLst>
              <a:ext uri="{FF2B5EF4-FFF2-40B4-BE49-F238E27FC236}">
                <a16:creationId xmlns:a16="http://schemas.microsoft.com/office/drawing/2014/main" id="{E42F5E39-5731-BB31-6169-779EB03C386A}"/>
              </a:ext>
            </a:extLst>
          </p:cNvPr>
          <p:cNvSpPr txBox="1"/>
          <p:nvPr/>
        </p:nvSpPr>
        <p:spPr>
          <a:xfrm>
            <a:off x="317124" y="1084934"/>
            <a:ext cx="8181235" cy="415498"/>
          </a:xfrm>
          <a:prstGeom prst="rect">
            <a:avLst/>
          </a:prstGeom>
          <a:noFill/>
        </p:spPr>
        <p:txBody>
          <a:bodyPr wrap="square" rtlCol="0">
            <a:spAutoFit/>
          </a:bodyPr>
          <a:lstStyle/>
          <a:p>
            <a:r>
              <a:rPr lang="en-US" sz="1050" b="1" dirty="0">
                <a:latin typeface="Lato Black" panose="020F0502020204030203" pitchFamily="34" charset="77"/>
                <a:ea typeface="Lato Medium" panose="020F0502020204030203" pitchFamily="34" charset="0"/>
                <a:cs typeface="Lato Medium" panose="020F0502020204030203" pitchFamily="34" charset="0"/>
              </a:rPr>
              <a:t>INTRODUCTION</a:t>
            </a:r>
            <a:r>
              <a:rPr lang="en-US" sz="1050" dirty="0">
                <a:latin typeface="Lato Medium" panose="020F0502020204030203" pitchFamily="34" charset="0"/>
                <a:ea typeface="Lato Medium" panose="020F0502020204030203" pitchFamily="34" charset="0"/>
                <a:cs typeface="Lato Medium" panose="020F0502020204030203" pitchFamily="34" charset="0"/>
              </a:rPr>
              <a:t> </a:t>
            </a:r>
            <a:r>
              <a:rPr lang="en-US" sz="1050" dirty="0">
                <a:latin typeface="Lato Light" panose="020F0302020204030203" pitchFamily="34" charset="77"/>
                <a:ea typeface="Lato Medium" panose="020F0502020204030203" pitchFamily="34" charset="0"/>
                <a:cs typeface="Lato Medium" panose="020F0502020204030203" pitchFamily="34" charset="0"/>
              </a:rPr>
              <a:t>In-person residency interviews are expensive, but helpful for developing a perception of a program. Are virtual interviews (VI) associated with decreased costs for applicants compared to in-person interviews (IPI), and is it at the expense of program perception?</a:t>
            </a:r>
          </a:p>
        </p:txBody>
      </p:sp>
      <p:sp>
        <p:nvSpPr>
          <p:cNvPr id="12" name="TextBox 11">
            <a:extLst>
              <a:ext uri="{FF2B5EF4-FFF2-40B4-BE49-F238E27FC236}">
                <a16:creationId xmlns:a16="http://schemas.microsoft.com/office/drawing/2014/main" id="{B55C3718-214A-E551-6C7B-3A24D9FDD7C3}"/>
              </a:ext>
            </a:extLst>
          </p:cNvPr>
          <p:cNvSpPr txBox="1"/>
          <p:nvPr/>
        </p:nvSpPr>
        <p:spPr>
          <a:xfrm>
            <a:off x="317124" y="1718153"/>
            <a:ext cx="2222190" cy="2746906"/>
          </a:xfrm>
          <a:prstGeom prst="rect">
            <a:avLst/>
          </a:prstGeom>
          <a:noFill/>
        </p:spPr>
        <p:txBody>
          <a:bodyPr wrap="square" rtlCol="0">
            <a:spAutoFit/>
          </a:bodyPr>
          <a:lstStyle/>
          <a:p>
            <a:r>
              <a:rPr lang="en-US" sz="1050" b="1" dirty="0">
                <a:latin typeface="Lato Black" panose="020F0502020204030203" pitchFamily="34" charset="77"/>
                <a:ea typeface="Lato Medium" panose="020F0502020204030203" pitchFamily="34" charset="0"/>
                <a:cs typeface="Lato Medium" panose="020F0502020204030203" pitchFamily="34" charset="0"/>
              </a:rPr>
              <a:t>METHODS</a:t>
            </a:r>
            <a:r>
              <a:rPr lang="en-US" sz="1050" dirty="0">
                <a:latin typeface="Lato Medium" panose="020F0502020204030203" pitchFamily="34" charset="0"/>
                <a:ea typeface="Lato Medium" panose="020F0502020204030203" pitchFamily="34" charset="0"/>
                <a:cs typeface="Lato Medium" panose="020F0502020204030203" pitchFamily="34" charset="0"/>
              </a:rPr>
              <a:t> </a:t>
            </a:r>
            <a:endParaRPr lang="en-US" sz="1050" dirty="0">
              <a:latin typeface="Lato Light" panose="020F0302020204030203" pitchFamily="34" charset="77"/>
              <a:ea typeface="Lato Medium" panose="020F0502020204030203" pitchFamily="34" charset="0"/>
              <a:cs typeface="Lato Medium" panose="020F0502020204030203" pitchFamily="34" charset="0"/>
            </a:endParaRPr>
          </a:p>
          <a:p>
            <a:pPr marL="171450" indent="-171450">
              <a:spcAft>
                <a:spcPts val="600"/>
              </a:spcAft>
              <a:buFont typeface="Arial" panose="020B0604020202020204" pitchFamily="34" charset="0"/>
              <a:buChar char="•"/>
            </a:pPr>
            <a:r>
              <a:rPr lang="en-US" sz="1050" dirty="0">
                <a:latin typeface="Lato" panose="020F0502020204030203" pitchFamily="34" charset="77"/>
                <a:ea typeface="Lato Medium" panose="020F0502020204030203" pitchFamily="34" charset="0"/>
                <a:cs typeface="Lato Medium" panose="020F0502020204030203" pitchFamily="34" charset="0"/>
              </a:rPr>
              <a:t>Design</a:t>
            </a:r>
            <a:r>
              <a:rPr lang="en-US" sz="1050" dirty="0">
                <a:latin typeface="Lato Light" panose="020F0302020204030203" pitchFamily="34" charset="77"/>
                <a:ea typeface="Lato Medium" panose="020F0502020204030203" pitchFamily="34" charset="0"/>
                <a:cs typeface="Lato Medium" panose="020F0502020204030203" pitchFamily="34" charset="0"/>
              </a:rPr>
              <a:t>: single-center, multi-specialty study comparing  IPI vs. VI from 2020-2021</a:t>
            </a:r>
          </a:p>
          <a:p>
            <a:pPr marL="171450" indent="-171450">
              <a:spcAft>
                <a:spcPts val="600"/>
              </a:spcAft>
              <a:buFont typeface="Arial" panose="020B0604020202020204" pitchFamily="34" charset="0"/>
              <a:buChar char="•"/>
            </a:pPr>
            <a:r>
              <a:rPr lang="en-US" sz="1050" dirty="0">
                <a:latin typeface="Lato" panose="020F0502020204030203" pitchFamily="34" charset="77"/>
                <a:ea typeface="Lato Medium" panose="020F0502020204030203" pitchFamily="34" charset="0"/>
                <a:cs typeface="Lato Medium" panose="020F0502020204030203" pitchFamily="34" charset="0"/>
              </a:rPr>
              <a:t>Who</a:t>
            </a:r>
            <a:r>
              <a:rPr lang="en-US" sz="1050" dirty="0">
                <a:latin typeface="Lato Light" panose="020F0302020204030203" pitchFamily="34" charset="77"/>
                <a:ea typeface="Lato Medium" panose="020F0502020204030203" pitchFamily="34" charset="0"/>
                <a:cs typeface="Lato Medium" panose="020F0502020204030203" pitchFamily="34" charset="0"/>
              </a:rPr>
              <a:t>: 4</a:t>
            </a:r>
            <a:r>
              <a:rPr lang="en-US" sz="1050" baseline="30000" dirty="0">
                <a:latin typeface="Lato Light" panose="020F0302020204030203" pitchFamily="34" charset="77"/>
                <a:ea typeface="Lato Medium" panose="020F0502020204030203" pitchFamily="34" charset="0"/>
                <a:cs typeface="Lato Medium" panose="020F0502020204030203" pitchFamily="34" charset="0"/>
              </a:rPr>
              <a:t>th</a:t>
            </a:r>
            <a:r>
              <a:rPr lang="en-US" sz="1050" dirty="0">
                <a:latin typeface="Lato Light" panose="020F0302020204030203" pitchFamily="34" charset="77"/>
                <a:ea typeface="Lato Medium" panose="020F0502020204030203" pitchFamily="34" charset="0"/>
                <a:cs typeface="Lato Medium" panose="020F0502020204030203" pitchFamily="34" charset="0"/>
              </a:rPr>
              <a:t> year medical students and PGY1 residents (n=252)</a:t>
            </a:r>
          </a:p>
          <a:p>
            <a:pPr marL="171450" indent="-171450">
              <a:spcAft>
                <a:spcPts val="600"/>
              </a:spcAft>
              <a:buFont typeface="Arial" panose="020B0604020202020204" pitchFamily="34" charset="0"/>
              <a:buChar char="•"/>
            </a:pPr>
            <a:r>
              <a:rPr lang="en-US" sz="1050" dirty="0">
                <a:latin typeface="Lato" panose="020F0502020204030203" pitchFamily="34" charset="77"/>
                <a:ea typeface="Lato Medium" panose="020F0502020204030203" pitchFamily="34" charset="0"/>
                <a:cs typeface="Lato Medium" panose="020F0502020204030203" pitchFamily="34" charset="0"/>
              </a:rPr>
              <a:t>What</a:t>
            </a:r>
            <a:r>
              <a:rPr lang="en-US" sz="1050" dirty="0">
                <a:latin typeface="Lato Light" panose="020F0302020204030203" pitchFamily="34" charset="77"/>
                <a:ea typeface="Lato Medium" panose="020F0502020204030203" pitchFamily="34" charset="0"/>
                <a:cs typeface="Lato Medium" panose="020F0502020204030203" pitchFamily="34" charset="0"/>
              </a:rPr>
              <a:t>: using a one-time survey of IPI vs. VI, compared:                                               1) interview costs                               2) program perception                                               2) calculated potential debt accrual for both 3 and 7-year residencies</a:t>
            </a:r>
          </a:p>
          <a:p>
            <a:pPr marL="171450" indent="-171450">
              <a:spcAft>
                <a:spcPts val="600"/>
              </a:spcAft>
              <a:buFont typeface="Arial" panose="020B0604020202020204" pitchFamily="34" charset="0"/>
              <a:buChar char="•"/>
            </a:pPr>
            <a:r>
              <a:rPr lang="en-US" sz="1050" dirty="0">
                <a:latin typeface="Lato" panose="020F0502020204030203" pitchFamily="34" charset="77"/>
                <a:ea typeface="Lato Medium" panose="020F0502020204030203" pitchFamily="34" charset="0"/>
                <a:cs typeface="Lato Medium" panose="020F0502020204030203" pitchFamily="34" charset="0"/>
              </a:rPr>
              <a:t>Who</a:t>
            </a:r>
            <a:r>
              <a:rPr lang="en-US" sz="1050" dirty="0">
                <a:latin typeface="Lato Light" panose="020F0302020204030203" pitchFamily="34" charset="77"/>
                <a:ea typeface="Lato Medium" panose="020F0502020204030203" pitchFamily="34" charset="0"/>
                <a:cs typeface="Lato Medium" panose="020F0502020204030203" pitchFamily="34" charset="0"/>
              </a:rPr>
              <a:t>: 4</a:t>
            </a:r>
            <a:r>
              <a:rPr lang="en-US" sz="1050" baseline="30000" dirty="0">
                <a:latin typeface="Lato Light" panose="020F0302020204030203" pitchFamily="34" charset="77"/>
                <a:ea typeface="Lato Medium" panose="020F0502020204030203" pitchFamily="34" charset="0"/>
                <a:cs typeface="Lato Medium" panose="020F0502020204030203" pitchFamily="34" charset="0"/>
              </a:rPr>
              <a:t>th</a:t>
            </a:r>
            <a:r>
              <a:rPr lang="en-US" sz="1050" dirty="0">
                <a:latin typeface="Lato Light" panose="020F0302020204030203" pitchFamily="34" charset="77"/>
                <a:ea typeface="Lato Medium" panose="020F0502020204030203" pitchFamily="34" charset="0"/>
                <a:cs typeface="Lato Medium" panose="020F0502020204030203" pitchFamily="34" charset="0"/>
              </a:rPr>
              <a:t> year medical students and PGY1 residents (n=252)</a:t>
            </a:r>
          </a:p>
        </p:txBody>
      </p:sp>
      <p:sp>
        <p:nvSpPr>
          <p:cNvPr id="14" name="TextBox 13">
            <a:extLst>
              <a:ext uri="{FF2B5EF4-FFF2-40B4-BE49-F238E27FC236}">
                <a16:creationId xmlns:a16="http://schemas.microsoft.com/office/drawing/2014/main" id="{F6CC9FFB-32E9-FF9F-5E00-9F6F8662B9D4}"/>
              </a:ext>
            </a:extLst>
          </p:cNvPr>
          <p:cNvSpPr txBox="1"/>
          <p:nvPr/>
        </p:nvSpPr>
        <p:spPr>
          <a:xfrm>
            <a:off x="6344132" y="1718153"/>
            <a:ext cx="2653112" cy="2746906"/>
          </a:xfrm>
          <a:prstGeom prst="rect">
            <a:avLst/>
          </a:prstGeom>
          <a:noFill/>
        </p:spPr>
        <p:txBody>
          <a:bodyPr wrap="square" rtlCol="0">
            <a:spAutoFit/>
          </a:bodyPr>
          <a:lstStyle/>
          <a:p>
            <a:pPr algn="just"/>
            <a:r>
              <a:rPr lang="en-US" sz="1050" b="1" dirty="0">
                <a:latin typeface="Lato Black" panose="020F0502020204030203" pitchFamily="34" charset="77"/>
                <a:ea typeface="Lato Medium" panose="020F0502020204030203" pitchFamily="34" charset="0"/>
                <a:cs typeface="Lato Medium" panose="020F0502020204030203" pitchFamily="34" charset="0"/>
              </a:rPr>
              <a:t>RESULTS </a:t>
            </a:r>
            <a:r>
              <a:rPr lang="en-US" sz="1050" i="1" dirty="0">
                <a:latin typeface="Lato Light" panose="020F0302020204030203" pitchFamily="34" charset="77"/>
                <a:ea typeface="Lato Medium" panose="020F0502020204030203" pitchFamily="34" charset="0"/>
                <a:cs typeface="Lato Medium" panose="020F0502020204030203" pitchFamily="34" charset="0"/>
              </a:rPr>
              <a:t>(VI vs IPI)</a:t>
            </a:r>
          </a:p>
          <a:p>
            <a:pPr marL="171450" indent="-171450">
              <a:spcAft>
                <a:spcPts val="600"/>
              </a:spcAft>
              <a:buFont typeface="Arial" panose="020B0604020202020204" pitchFamily="34" charset="0"/>
              <a:buChar char="•"/>
            </a:pPr>
            <a:r>
              <a:rPr lang="en-US" sz="1050" dirty="0">
                <a:latin typeface="Lato Light" panose="020F0302020204030203" pitchFamily="34" charset="77"/>
                <a:ea typeface="Lato Medium" panose="020F0502020204030203" pitchFamily="34" charset="0"/>
                <a:cs typeface="Lato Medium" panose="020F0502020204030203" pitchFamily="34" charset="0"/>
              </a:rPr>
              <a:t>(1) costs: $1,000 vs $3,200  (p&lt;0.001)                       (2) perception: 3.4/5 vs 4.1/5 (p&lt;0.001)                     (3) debt accrual: $2,122 vs $6,825</a:t>
            </a:r>
            <a:endParaRPr lang="en-US" sz="1050" b="1" dirty="0">
              <a:latin typeface="Lato Light" panose="020F0302020204030203" pitchFamily="34" charset="77"/>
              <a:ea typeface="Lato Medium" panose="020F0502020204030203" pitchFamily="34" charset="0"/>
              <a:cs typeface="Lato Medium" panose="020F0502020204030203" pitchFamily="34" charset="0"/>
            </a:endParaRPr>
          </a:p>
          <a:p>
            <a:pPr algn="just"/>
            <a:r>
              <a:rPr lang="en-US" sz="1050" b="1" dirty="0">
                <a:latin typeface="Lato Black" panose="020F0502020204030203" pitchFamily="34" charset="77"/>
                <a:ea typeface="Lato Medium" panose="020F0502020204030203" pitchFamily="34" charset="0"/>
                <a:cs typeface="Lato Medium" panose="020F0502020204030203" pitchFamily="34" charset="0"/>
              </a:rPr>
              <a:t>LIMITATIONS</a:t>
            </a:r>
          </a:p>
          <a:p>
            <a:pPr marL="171450" indent="-171450">
              <a:spcAft>
                <a:spcPts val="600"/>
              </a:spcAft>
              <a:buFont typeface="Arial" panose="020B0604020202020204" pitchFamily="34" charset="0"/>
              <a:buChar char="•"/>
            </a:pPr>
            <a:r>
              <a:rPr lang="en-US" sz="1050" dirty="0">
                <a:latin typeface="Lato Light" panose="020F0302020204030203" pitchFamily="34" charset="77"/>
                <a:ea typeface="Lato Medium" panose="020F0502020204030203" pitchFamily="34" charset="0"/>
                <a:cs typeface="Lato Medium" panose="020F0502020204030203" pitchFamily="34" charset="0"/>
              </a:rPr>
              <a:t>Retrospective, subject to recall bias</a:t>
            </a:r>
          </a:p>
          <a:p>
            <a:pPr marL="171450" indent="-171450">
              <a:spcAft>
                <a:spcPts val="600"/>
              </a:spcAft>
              <a:buFont typeface="Arial" panose="020B0604020202020204" pitchFamily="34" charset="0"/>
              <a:buChar char="•"/>
            </a:pPr>
            <a:r>
              <a:rPr lang="en-US" sz="1050" dirty="0">
                <a:latin typeface="Lato Light" panose="020F0302020204030203" pitchFamily="34" charset="77"/>
                <a:ea typeface="Lato Medium" panose="020F0502020204030203" pitchFamily="34" charset="0"/>
                <a:cs typeface="Lato Medium" panose="020F0502020204030203" pitchFamily="34" charset="0"/>
              </a:rPr>
              <a:t>Large, urban residency may not be representative of more rural programs</a:t>
            </a:r>
          </a:p>
          <a:p>
            <a:pPr marL="171450" indent="-171450">
              <a:buFont typeface="Arial" panose="020B0604020202020204" pitchFamily="34" charset="0"/>
              <a:buChar char="•"/>
            </a:pPr>
            <a:r>
              <a:rPr lang="en-US" sz="1050" dirty="0">
                <a:latin typeface="Lato Light" panose="020F0302020204030203" pitchFamily="34" charset="77"/>
                <a:ea typeface="Lato Medium" panose="020F0502020204030203" pitchFamily="34" charset="0"/>
                <a:cs typeface="Lato Medium" panose="020F0502020204030203" pitchFamily="34" charset="0"/>
              </a:rPr>
              <a:t>May be confounded by COVID</a:t>
            </a:r>
          </a:p>
          <a:p>
            <a:pPr marL="171450" indent="-171450">
              <a:buFont typeface="Arial" panose="020B0604020202020204" pitchFamily="34" charset="0"/>
              <a:buChar char="•"/>
            </a:pPr>
            <a:endParaRPr lang="en-US" sz="1050" dirty="0">
              <a:latin typeface="Lato Light" panose="020F0302020204030203" pitchFamily="34" charset="77"/>
              <a:ea typeface="Lato Medium" panose="020F0502020204030203" pitchFamily="34" charset="0"/>
              <a:cs typeface="Lato Medium" panose="020F0502020204030203" pitchFamily="34" charset="0"/>
            </a:endParaRPr>
          </a:p>
          <a:p>
            <a:pPr algn="just"/>
            <a:r>
              <a:rPr lang="en-US" sz="1050" b="1" dirty="0">
                <a:latin typeface="Lato Black" panose="020F0502020204030203" pitchFamily="34" charset="77"/>
                <a:ea typeface="Lato Medium" panose="020F0502020204030203" pitchFamily="34" charset="0"/>
                <a:cs typeface="Lato Medium" panose="020F0502020204030203" pitchFamily="34" charset="0"/>
              </a:rPr>
              <a:t>FUTURE DIRECTIONS</a:t>
            </a:r>
            <a:endParaRPr lang="en-US" sz="1050" dirty="0">
              <a:latin typeface="Lato Medium" panose="020F0502020204030203" pitchFamily="34" charset="0"/>
              <a:ea typeface="Lato Medium" panose="020F0502020204030203" pitchFamily="34" charset="0"/>
              <a:cs typeface="Lato Medium" panose="020F0502020204030203" pitchFamily="34" charset="0"/>
            </a:endParaRPr>
          </a:p>
          <a:p>
            <a:pPr marL="171450" indent="-171450">
              <a:spcAft>
                <a:spcPts val="600"/>
              </a:spcAft>
              <a:buFont typeface="Arial" panose="020B0604020202020204" pitchFamily="34" charset="0"/>
              <a:buChar char="•"/>
            </a:pPr>
            <a:r>
              <a:rPr lang="en-US" sz="1050" dirty="0">
                <a:latin typeface="Lato Light" panose="020F0302020204030203" pitchFamily="34" charset="77"/>
                <a:ea typeface="Lato Medium" panose="020F0502020204030203" pitchFamily="34" charset="0"/>
                <a:cs typeface="Lato Medium" panose="020F0502020204030203" pitchFamily="34" charset="0"/>
              </a:rPr>
              <a:t>Determining which details (e.g., city, daily life)  provide applicants the most authentic representation of the residency program</a:t>
            </a:r>
          </a:p>
        </p:txBody>
      </p:sp>
      <p:pic>
        <p:nvPicPr>
          <p:cNvPr id="16" name="Picture 15" descr="Text&#10;&#10;Description automatically generated">
            <a:extLst>
              <a:ext uri="{FF2B5EF4-FFF2-40B4-BE49-F238E27FC236}">
                <a16:creationId xmlns:a16="http://schemas.microsoft.com/office/drawing/2014/main" id="{21C7C014-C408-D10D-F7AF-1C43493C9698}"/>
              </a:ext>
            </a:extLst>
          </p:cNvPr>
          <p:cNvPicPr>
            <a:picLocks noChangeAspect="1"/>
          </p:cNvPicPr>
          <p:nvPr/>
        </p:nvPicPr>
        <p:blipFill>
          <a:blip r:embed="rId3"/>
          <a:stretch>
            <a:fillRect/>
          </a:stretch>
        </p:blipFill>
        <p:spPr>
          <a:xfrm>
            <a:off x="7061887" y="4560978"/>
            <a:ext cx="2082113" cy="624635"/>
          </a:xfrm>
          <a:prstGeom prst="rect">
            <a:avLst/>
          </a:prstGeom>
        </p:spPr>
      </p:pic>
      <p:sp>
        <p:nvSpPr>
          <p:cNvPr id="17" name="TextBox 16">
            <a:extLst>
              <a:ext uri="{FF2B5EF4-FFF2-40B4-BE49-F238E27FC236}">
                <a16:creationId xmlns:a16="http://schemas.microsoft.com/office/drawing/2014/main" id="{2B4B6277-E794-5506-223F-781324555BF2}"/>
              </a:ext>
            </a:extLst>
          </p:cNvPr>
          <p:cNvSpPr txBox="1"/>
          <p:nvPr/>
        </p:nvSpPr>
        <p:spPr>
          <a:xfrm>
            <a:off x="317124" y="4705879"/>
            <a:ext cx="5697527" cy="334835"/>
          </a:xfrm>
          <a:prstGeom prst="rect">
            <a:avLst/>
          </a:prstGeom>
          <a:noFill/>
        </p:spPr>
        <p:txBody>
          <a:bodyPr wrap="square">
            <a:spAutoFit/>
          </a:bodyPr>
          <a:lstStyle/>
          <a:p>
            <a:r>
              <a:rPr lang="en-US" sz="788" dirty="0">
                <a:latin typeface="Lato Light" panose="020F0302020204030203" pitchFamily="34" charset="77"/>
              </a:rPr>
              <a:t>Wang, Sheri, et al. “Virtual Residency Interviews Associated with Lower Applicant Costs but at the Expense of Program Perception: A Cross-Sectional Survey Study.” Journal of Graduate Medical Education, 999 Dec. 2022, https://</a:t>
            </a:r>
            <a:r>
              <a:rPr lang="en-US" sz="788" dirty="0" err="1">
                <a:latin typeface="Lato Light" panose="020F0302020204030203" pitchFamily="34" charset="77"/>
              </a:rPr>
              <a:t>doi.org</a:t>
            </a:r>
            <a:r>
              <a:rPr lang="en-US" sz="788" dirty="0">
                <a:latin typeface="Lato Light" panose="020F0302020204030203" pitchFamily="34" charset="77"/>
              </a:rPr>
              <a:t>/DOI***. </a:t>
            </a:r>
          </a:p>
        </p:txBody>
      </p:sp>
      <p:sp>
        <p:nvSpPr>
          <p:cNvPr id="39" name="Rectangle 38">
            <a:extLst>
              <a:ext uri="{FF2B5EF4-FFF2-40B4-BE49-F238E27FC236}">
                <a16:creationId xmlns:a16="http://schemas.microsoft.com/office/drawing/2014/main" id="{62A80875-2E4E-E590-C2CD-0B27E120121C}"/>
              </a:ext>
            </a:extLst>
          </p:cNvPr>
          <p:cNvSpPr/>
          <p:nvPr/>
        </p:nvSpPr>
        <p:spPr>
          <a:xfrm>
            <a:off x="2847721" y="1666248"/>
            <a:ext cx="3233322" cy="28947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BC69902D-0881-ABC4-1330-4E70C11B609E}"/>
              </a:ext>
            </a:extLst>
          </p:cNvPr>
          <p:cNvSpPr txBox="1"/>
          <p:nvPr/>
        </p:nvSpPr>
        <p:spPr>
          <a:xfrm>
            <a:off x="2956062" y="2361323"/>
            <a:ext cx="3016641" cy="1938992"/>
          </a:xfrm>
          <a:prstGeom prst="rect">
            <a:avLst/>
          </a:prstGeom>
          <a:noFill/>
        </p:spPr>
        <p:txBody>
          <a:bodyPr wrap="square" rtlCol="0">
            <a:spAutoFit/>
          </a:bodyPr>
          <a:lstStyle/>
          <a:p>
            <a:pPr algn="ctr"/>
            <a:r>
              <a:rPr lang="en-US" sz="2000" b="1" dirty="0">
                <a:solidFill>
                  <a:schemeClr val="bg1"/>
                </a:solidFill>
                <a:latin typeface="Baskervville" pitchFamily="2" charset="0"/>
                <a:ea typeface="Baskerville" panose="02020502070401020303" pitchFamily="18" charset="0"/>
              </a:rPr>
              <a:t>Virtual interviews save applicants thousands of dollars but comes at the expense of  their perception of the residency program. </a:t>
            </a:r>
          </a:p>
        </p:txBody>
      </p:sp>
      <p:sp>
        <p:nvSpPr>
          <p:cNvPr id="3" name="TextBox 2">
            <a:extLst>
              <a:ext uri="{FF2B5EF4-FFF2-40B4-BE49-F238E27FC236}">
                <a16:creationId xmlns:a16="http://schemas.microsoft.com/office/drawing/2014/main" id="{8333A9E5-9A30-DE22-268B-3FC49C560CBE}"/>
              </a:ext>
            </a:extLst>
          </p:cNvPr>
          <p:cNvSpPr txBox="1"/>
          <p:nvPr/>
        </p:nvSpPr>
        <p:spPr>
          <a:xfrm>
            <a:off x="2907960" y="1775363"/>
            <a:ext cx="1724279" cy="307777"/>
          </a:xfrm>
          <a:prstGeom prst="rect">
            <a:avLst/>
          </a:prstGeom>
          <a:noFill/>
        </p:spPr>
        <p:txBody>
          <a:bodyPr wrap="square">
            <a:spAutoFit/>
          </a:bodyPr>
          <a:lstStyle/>
          <a:p>
            <a:r>
              <a:rPr lang="en-US" sz="1400" b="1" dirty="0">
                <a:solidFill>
                  <a:schemeClr val="bg1"/>
                </a:solidFill>
                <a:latin typeface="Lato Black" panose="020F0502020204030203" pitchFamily="34" charset="77"/>
                <a:ea typeface="Lato Medium" panose="020F0502020204030203" pitchFamily="34" charset="0"/>
                <a:cs typeface="Lato Medium" panose="020F0502020204030203" pitchFamily="34" charset="0"/>
              </a:rPr>
              <a:t>CONCLUSION</a:t>
            </a:r>
            <a:endParaRPr lang="en-US" dirty="0">
              <a:solidFill>
                <a:schemeClr val="bg1"/>
              </a:solidFill>
            </a:endParaRPr>
          </a:p>
        </p:txBody>
      </p:sp>
    </p:spTree>
    <p:extLst>
      <p:ext uri="{BB962C8B-B14F-4D97-AF65-F5344CB8AC3E}">
        <p14:creationId xmlns:p14="http://schemas.microsoft.com/office/powerpoint/2010/main" val="1512825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Google Shape;75;p14">
            <a:extLst>
              <a:ext uri="{FF2B5EF4-FFF2-40B4-BE49-F238E27FC236}">
                <a16:creationId xmlns:a16="http://schemas.microsoft.com/office/drawing/2014/main" id="{13DEA564-6967-4516-B88D-B02844FE219B}"/>
              </a:ext>
            </a:extLst>
          </p:cNvPr>
          <p:cNvSpPr/>
          <p:nvPr/>
        </p:nvSpPr>
        <p:spPr>
          <a:xfrm>
            <a:off x="2922147" y="1972005"/>
            <a:ext cx="3202504" cy="589814"/>
          </a:xfrm>
          <a:prstGeom prst="rect">
            <a:avLst/>
          </a:prstGeom>
          <a:solidFill>
            <a:srgbClr val="EFEFEF"/>
          </a:solidFill>
          <a:ln>
            <a:noFill/>
          </a:ln>
        </p:spPr>
        <p:txBody>
          <a:bodyPr spcFirstLastPara="1" wrap="square" lIns="68569" tIns="68569" rIns="68569" bIns="68569" anchor="ctr" anchorCtr="0">
            <a:noAutofit/>
          </a:bodyPr>
          <a:lstStyle/>
          <a:p>
            <a:endParaRPr sz="1050"/>
          </a:p>
        </p:txBody>
      </p:sp>
      <p:sp>
        <p:nvSpPr>
          <p:cNvPr id="55" name="Google Shape;75;p14">
            <a:extLst>
              <a:ext uri="{FF2B5EF4-FFF2-40B4-BE49-F238E27FC236}">
                <a16:creationId xmlns:a16="http://schemas.microsoft.com/office/drawing/2014/main" id="{80674E8C-2908-57E6-EE9A-196420C5E726}"/>
              </a:ext>
            </a:extLst>
          </p:cNvPr>
          <p:cNvSpPr/>
          <p:nvPr/>
        </p:nvSpPr>
        <p:spPr>
          <a:xfrm>
            <a:off x="2922147" y="2588256"/>
            <a:ext cx="3202504" cy="597828"/>
          </a:xfrm>
          <a:prstGeom prst="rect">
            <a:avLst/>
          </a:prstGeom>
          <a:solidFill>
            <a:srgbClr val="EFEFEF"/>
          </a:solidFill>
          <a:ln>
            <a:noFill/>
          </a:ln>
        </p:spPr>
        <p:txBody>
          <a:bodyPr spcFirstLastPara="1" wrap="square" lIns="68569" tIns="68569" rIns="68569" bIns="68569" anchor="ctr" anchorCtr="0">
            <a:noAutofit/>
          </a:bodyPr>
          <a:lstStyle/>
          <a:p>
            <a:endParaRPr sz="1050"/>
          </a:p>
        </p:txBody>
      </p:sp>
      <p:sp>
        <p:nvSpPr>
          <p:cNvPr id="56" name="Google Shape;75;p14">
            <a:extLst>
              <a:ext uri="{FF2B5EF4-FFF2-40B4-BE49-F238E27FC236}">
                <a16:creationId xmlns:a16="http://schemas.microsoft.com/office/drawing/2014/main" id="{BA7EB6E6-B41A-8D42-8CFE-F400C064FAA3}"/>
              </a:ext>
            </a:extLst>
          </p:cNvPr>
          <p:cNvSpPr/>
          <p:nvPr/>
        </p:nvSpPr>
        <p:spPr>
          <a:xfrm>
            <a:off x="2913540" y="3212521"/>
            <a:ext cx="3202504" cy="607487"/>
          </a:xfrm>
          <a:prstGeom prst="rect">
            <a:avLst/>
          </a:prstGeom>
          <a:solidFill>
            <a:srgbClr val="EFEFEF"/>
          </a:solidFill>
          <a:ln>
            <a:noFill/>
          </a:ln>
        </p:spPr>
        <p:txBody>
          <a:bodyPr spcFirstLastPara="1" wrap="square" lIns="68569" tIns="68569" rIns="68569" bIns="68569" anchor="ctr" anchorCtr="0">
            <a:noAutofit/>
          </a:bodyPr>
          <a:lstStyle/>
          <a:p>
            <a:endParaRPr sz="1050"/>
          </a:p>
        </p:txBody>
      </p:sp>
      <p:sp>
        <p:nvSpPr>
          <p:cNvPr id="6" name="Google Shape;75;p14">
            <a:extLst>
              <a:ext uri="{FF2B5EF4-FFF2-40B4-BE49-F238E27FC236}">
                <a16:creationId xmlns:a16="http://schemas.microsoft.com/office/drawing/2014/main" id="{269E6709-B515-102B-7A85-6B12BEAB8F7A}"/>
              </a:ext>
            </a:extLst>
          </p:cNvPr>
          <p:cNvSpPr/>
          <p:nvPr/>
        </p:nvSpPr>
        <p:spPr>
          <a:xfrm>
            <a:off x="120479" y="4106462"/>
            <a:ext cx="9035396" cy="498968"/>
          </a:xfrm>
          <a:prstGeom prst="rect">
            <a:avLst/>
          </a:prstGeom>
          <a:solidFill>
            <a:srgbClr val="EFEFEF"/>
          </a:solidFill>
          <a:ln>
            <a:noFill/>
          </a:ln>
        </p:spPr>
        <p:txBody>
          <a:bodyPr spcFirstLastPara="1" wrap="square" lIns="68569" tIns="68569" rIns="68569" bIns="68569" anchor="ctr" anchorCtr="0">
            <a:noAutofit/>
          </a:bodyPr>
          <a:lstStyle/>
          <a:p>
            <a:endParaRPr sz="1050"/>
          </a:p>
        </p:txBody>
      </p:sp>
      <p:sp>
        <p:nvSpPr>
          <p:cNvPr id="7" name="Google Shape;75;p14">
            <a:extLst>
              <a:ext uri="{FF2B5EF4-FFF2-40B4-BE49-F238E27FC236}">
                <a16:creationId xmlns:a16="http://schemas.microsoft.com/office/drawing/2014/main" id="{F462FF75-1CC5-AD75-C4A6-D566CCA2E586}"/>
              </a:ext>
            </a:extLst>
          </p:cNvPr>
          <p:cNvSpPr/>
          <p:nvPr/>
        </p:nvSpPr>
        <p:spPr>
          <a:xfrm>
            <a:off x="108604" y="1037708"/>
            <a:ext cx="9035396" cy="498968"/>
          </a:xfrm>
          <a:prstGeom prst="rect">
            <a:avLst/>
          </a:prstGeom>
          <a:solidFill>
            <a:srgbClr val="EFEFEF"/>
          </a:solidFill>
          <a:ln>
            <a:noFill/>
          </a:ln>
        </p:spPr>
        <p:txBody>
          <a:bodyPr spcFirstLastPara="1" wrap="square" lIns="68569" tIns="68569" rIns="68569" bIns="68569" anchor="ctr" anchorCtr="0">
            <a:noAutofit/>
          </a:bodyPr>
          <a:lstStyle/>
          <a:p>
            <a:endParaRPr sz="1050"/>
          </a:p>
        </p:txBody>
      </p:sp>
      <p:sp>
        <p:nvSpPr>
          <p:cNvPr id="8" name="TextBox 7">
            <a:extLst>
              <a:ext uri="{FF2B5EF4-FFF2-40B4-BE49-F238E27FC236}">
                <a16:creationId xmlns:a16="http://schemas.microsoft.com/office/drawing/2014/main" id="{1463CE0F-46D8-CB30-DA2E-1B7E333C8134}"/>
              </a:ext>
            </a:extLst>
          </p:cNvPr>
          <p:cNvSpPr txBox="1"/>
          <p:nvPr/>
        </p:nvSpPr>
        <p:spPr>
          <a:xfrm>
            <a:off x="317124" y="380840"/>
            <a:ext cx="8412925" cy="646331"/>
          </a:xfrm>
          <a:prstGeom prst="rect">
            <a:avLst/>
          </a:prstGeom>
          <a:noFill/>
        </p:spPr>
        <p:txBody>
          <a:bodyPr wrap="square" rtlCol="0">
            <a:spAutoFit/>
          </a:bodyPr>
          <a:lstStyle/>
          <a:p>
            <a:r>
              <a:rPr lang="en-US" sz="3600" dirty="0">
                <a:solidFill>
                  <a:srgbClr val="D71F29"/>
                </a:solidFill>
                <a:latin typeface="Baskervville" pitchFamily="2" charset="0"/>
                <a:ea typeface="Baskerville" panose="02020502070401020303" pitchFamily="18" charset="0"/>
              </a:rPr>
              <a:t>Cost of In-person vs. Virtual Interview</a:t>
            </a:r>
          </a:p>
        </p:txBody>
      </p:sp>
      <p:sp>
        <p:nvSpPr>
          <p:cNvPr id="9" name="TextBox 8">
            <a:extLst>
              <a:ext uri="{FF2B5EF4-FFF2-40B4-BE49-F238E27FC236}">
                <a16:creationId xmlns:a16="http://schemas.microsoft.com/office/drawing/2014/main" id="{D1E0565C-8BDB-D5C9-6F79-B333470473F7}"/>
              </a:ext>
            </a:extLst>
          </p:cNvPr>
          <p:cNvSpPr txBox="1"/>
          <p:nvPr/>
        </p:nvSpPr>
        <p:spPr>
          <a:xfrm>
            <a:off x="317124" y="214490"/>
            <a:ext cx="4911811" cy="253916"/>
          </a:xfrm>
          <a:prstGeom prst="rect">
            <a:avLst/>
          </a:prstGeom>
          <a:noFill/>
        </p:spPr>
        <p:txBody>
          <a:bodyPr wrap="square" rtlCol="0">
            <a:spAutoFit/>
          </a:bodyPr>
          <a:lstStyle/>
          <a:p>
            <a:r>
              <a:rPr lang="en-US" sz="1050" dirty="0">
                <a:latin typeface="Lato Medium" panose="020F0502020204030203" pitchFamily="34" charset="0"/>
                <a:ea typeface="Lato Medium" panose="020F0502020204030203" pitchFamily="34" charset="0"/>
                <a:cs typeface="Lato Medium" panose="020F0502020204030203" pitchFamily="34" charset="0"/>
              </a:rPr>
              <a:t>JOURNAL OF GRADUATE MEDICAL EDUCATION</a:t>
            </a:r>
          </a:p>
        </p:txBody>
      </p:sp>
      <p:sp>
        <p:nvSpPr>
          <p:cNvPr id="10" name="Rectangle 9">
            <a:extLst>
              <a:ext uri="{FF2B5EF4-FFF2-40B4-BE49-F238E27FC236}">
                <a16:creationId xmlns:a16="http://schemas.microsoft.com/office/drawing/2014/main" id="{FCDF1A10-3A20-894A-8750-4E84F0AF3A09}"/>
              </a:ext>
            </a:extLst>
          </p:cNvPr>
          <p:cNvSpPr/>
          <p:nvPr/>
        </p:nvSpPr>
        <p:spPr>
          <a:xfrm>
            <a:off x="0" y="0"/>
            <a:ext cx="120479" cy="51435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a:p>
        </p:txBody>
      </p:sp>
      <p:sp>
        <p:nvSpPr>
          <p:cNvPr id="11" name="TextBox 10">
            <a:extLst>
              <a:ext uri="{FF2B5EF4-FFF2-40B4-BE49-F238E27FC236}">
                <a16:creationId xmlns:a16="http://schemas.microsoft.com/office/drawing/2014/main" id="{E42F5E39-5731-BB31-6169-779EB03C386A}"/>
              </a:ext>
            </a:extLst>
          </p:cNvPr>
          <p:cNvSpPr txBox="1"/>
          <p:nvPr/>
        </p:nvSpPr>
        <p:spPr>
          <a:xfrm>
            <a:off x="317124" y="1084934"/>
            <a:ext cx="8181235" cy="415498"/>
          </a:xfrm>
          <a:prstGeom prst="rect">
            <a:avLst/>
          </a:prstGeom>
          <a:noFill/>
        </p:spPr>
        <p:txBody>
          <a:bodyPr wrap="square" rtlCol="0">
            <a:spAutoFit/>
          </a:bodyPr>
          <a:lstStyle/>
          <a:p>
            <a:r>
              <a:rPr lang="en-US" sz="1050" b="1" dirty="0">
                <a:latin typeface="Lato Black" panose="020F0502020204030203" pitchFamily="34" charset="77"/>
                <a:ea typeface="Lato Medium" panose="020F0502020204030203" pitchFamily="34" charset="0"/>
                <a:cs typeface="Lato Medium" panose="020F0502020204030203" pitchFamily="34" charset="0"/>
              </a:rPr>
              <a:t>INTRODUCTION</a:t>
            </a:r>
            <a:r>
              <a:rPr lang="en-US" sz="1050" dirty="0">
                <a:latin typeface="Lato Medium" panose="020F0502020204030203" pitchFamily="34" charset="0"/>
                <a:ea typeface="Lato Medium" panose="020F0502020204030203" pitchFamily="34" charset="0"/>
                <a:cs typeface="Lato Medium" panose="020F0502020204030203" pitchFamily="34" charset="0"/>
              </a:rPr>
              <a:t> </a:t>
            </a:r>
            <a:r>
              <a:rPr lang="en-US" sz="1050" dirty="0">
                <a:latin typeface="Lato Light" panose="020F0302020204030203" pitchFamily="34" charset="77"/>
                <a:ea typeface="Lato Medium" panose="020F0502020204030203" pitchFamily="34" charset="0"/>
                <a:cs typeface="Lato Medium" panose="020F0502020204030203" pitchFamily="34" charset="0"/>
              </a:rPr>
              <a:t>In-person residency interviews are expensive, but helpful for developing a perception of a program. Are virtual interviews (VI) associated with decreased costs for applicants compared to in-person interviews (IPI), and is it at the expense of program perception?</a:t>
            </a:r>
          </a:p>
        </p:txBody>
      </p:sp>
      <p:sp>
        <p:nvSpPr>
          <p:cNvPr id="12" name="TextBox 11">
            <a:extLst>
              <a:ext uri="{FF2B5EF4-FFF2-40B4-BE49-F238E27FC236}">
                <a16:creationId xmlns:a16="http://schemas.microsoft.com/office/drawing/2014/main" id="{B55C3718-214A-E551-6C7B-3A24D9FDD7C3}"/>
              </a:ext>
            </a:extLst>
          </p:cNvPr>
          <p:cNvSpPr txBox="1"/>
          <p:nvPr/>
        </p:nvSpPr>
        <p:spPr>
          <a:xfrm>
            <a:off x="317124" y="1630093"/>
            <a:ext cx="2222190" cy="2346796"/>
          </a:xfrm>
          <a:prstGeom prst="rect">
            <a:avLst/>
          </a:prstGeom>
          <a:noFill/>
        </p:spPr>
        <p:txBody>
          <a:bodyPr wrap="square" rtlCol="0">
            <a:spAutoFit/>
          </a:bodyPr>
          <a:lstStyle/>
          <a:p>
            <a:r>
              <a:rPr lang="en-US" sz="1050" b="1" dirty="0">
                <a:latin typeface="Lato Black" panose="020F0502020204030203" pitchFamily="34" charset="77"/>
                <a:ea typeface="Lato Medium" panose="020F0502020204030203" pitchFamily="34" charset="0"/>
                <a:cs typeface="Lato Medium" panose="020F0502020204030203" pitchFamily="34" charset="0"/>
              </a:rPr>
              <a:t>METHODS</a:t>
            </a:r>
            <a:r>
              <a:rPr lang="en-US" sz="1050" dirty="0">
                <a:latin typeface="Lato Medium" panose="020F0502020204030203" pitchFamily="34" charset="0"/>
                <a:ea typeface="Lato Medium" panose="020F0502020204030203" pitchFamily="34" charset="0"/>
                <a:cs typeface="Lato Medium" panose="020F0502020204030203" pitchFamily="34" charset="0"/>
              </a:rPr>
              <a:t> </a:t>
            </a:r>
            <a:endParaRPr lang="en-US" sz="1050" dirty="0">
              <a:latin typeface="Lato Light" panose="020F0302020204030203" pitchFamily="34" charset="77"/>
              <a:ea typeface="Lato Medium" panose="020F0502020204030203" pitchFamily="34" charset="0"/>
              <a:cs typeface="Lato Medium" panose="020F0502020204030203" pitchFamily="34" charset="0"/>
            </a:endParaRPr>
          </a:p>
          <a:p>
            <a:pPr marL="171450" indent="-171450">
              <a:spcAft>
                <a:spcPts val="600"/>
              </a:spcAft>
              <a:buFont typeface="Arial" panose="020B0604020202020204" pitchFamily="34" charset="0"/>
              <a:buChar char="•"/>
            </a:pPr>
            <a:r>
              <a:rPr lang="en-US" sz="1050" dirty="0">
                <a:latin typeface="Lato" panose="020F0502020204030203" pitchFamily="34" charset="77"/>
                <a:ea typeface="Lato Medium" panose="020F0502020204030203" pitchFamily="34" charset="0"/>
                <a:cs typeface="Lato Medium" panose="020F0502020204030203" pitchFamily="34" charset="0"/>
              </a:rPr>
              <a:t>Design</a:t>
            </a:r>
            <a:r>
              <a:rPr lang="en-US" sz="1050" dirty="0">
                <a:latin typeface="Lato Light" panose="020F0302020204030203" pitchFamily="34" charset="77"/>
                <a:ea typeface="Lato Medium" panose="020F0502020204030203" pitchFamily="34" charset="0"/>
                <a:cs typeface="Lato Medium" panose="020F0502020204030203" pitchFamily="34" charset="0"/>
              </a:rPr>
              <a:t>: single-center, multi-specialty study comparing  IPI vs. VI from 2020-2021</a:t>
            </a:r>
          </a:p>
          <a:p>
            <a:pPr marL="171450" indent="-171450">
              <a:spcAft>
                <a:spcPts val="600"/>
              </a:spcAft>
              <a:buFont typeface="Arial" panose="020B0604020202020204" pitchFamily="34" charset="0"/>
              <a:buChar char="•"/>
            </a:pPr>
            <a:r>
              <a:rPr lang="en-US" sz="1050" dirty="0">
                <a:latin typeface="Lato" panose="020F0502020204030203" pitchFamily="34" charset="77"/>
                <a:ea typeface="Lato Medium" panose="020F0502020204030203" pitchFamily="34" charset="0"/>
                <a:cs typeface="Lato Medium" panose="020F0502020204030203" pitchFamily="34" charset="0"/>
              </a:rPr>
              <a:t>Who</a:t>
            </a:r>
            <a:r>
              <a:rPr lang="en-US" sz="1050" dirty="0">
                <a:latin typeface="Lato Light" panose="020F0302020204030203" pitchFamily="34" charset="77"/>
                <a:ea typeface="Lato Medium" panose="020F0502020204030203" pitchFamily="34" charset="0"/>
                <a:cs typeface="Lato Medium" panose="020F0502020204030203" pitchFamily="34" charset="0"/>
              </a:rPr>
              <a:t>: 4</a:t>
            </a:r>
            <a:r>
              <a:rPr lang="en-US" sz="1050" baseline="30000" dirty="0">
                <a:latin typeface="Lato Light" panose="020F0302020204030203" pitchFamily="34" charset="77"/>
                <a:ea typeface="Lato Medium" panose="020F0502020204030203" pitchFamily="34" charset="0"/>
                <a:cs typeface="Lato Medium" panose="020F0502020204030203" pitchFamily="34" charset="0"/>
              </a:rPr>
              <a:t>th</a:t>
            </a:r>
            <a:r>
              <a:rPr lang="en-US" sz="1050" dirty="0">
                <a:latin typeface="Lato Light" panose="020F0302020204030203" pitchFamily="34" charset="77"/>
                <a:ea typeface="Lato Medium" panose="020F0502020204030203" pitchFamily="34" charset="0"/>
                <a:cs typeface="Lato Medium" panose="020F0502020204030203" pitchFamily="34" charset="0"/>
              </a:rPr>
              <a:t> year medical students and PGY1 residents (n=252)</a:t>
            </a:r>
          </a:p>
          <a:p>
            <a:pPr marL="171450" indent="-171450">
              <a:spcAft>
                <a:spcPts val="600"/>
              </a:spcAft>
              <a:buFont typeface="Arial" panose="020B0604020202020204" pitchFamily="34" charset="0"/>
              <a:buChar char="•"/>
            </a:pPr>
            <a:r>
              <a:rPr lang="en-US" sz="1050" dirty="0">
                <a:latin typeface="Lato" panose="020F0502020204030203" pitchFamily="34" charset="77"/>
                <a:ea typeface="Lato Medium" panose="020F0502020204030203" pitchFamily="34" charset="0"/>
                <a:cs typeface="Lato Medium" panose="020F0502020204030203" pitchFamily="34" charset="0"/>
              </a:rPr>
              <a:t>What</a:t>
            </a:r>
            <a:r>
              <a:rPr lang="en-US" sz="1050" dirty="0">
                <a:latin typeface="Lato Light" panose="020F0302020204030203" pitchFamily="34" charset="77"/>
                <a:ea typeface="Lato Medium" panose="020F0502020204030203" pitchFamily="34" charset="0"/>
                <a:cs typeface="Lato Medium" panose="020F0502020204030203" pitchFamily="34" charset="0"/>
              </a:rPr>
              <a:t>: using a one-time survey of IPI vs. VI, compared:                                               (1) interview costs                               (2) program perception                                               (3) calculated potential debt accrual for both 3 and 7-year residencies</a:t>
            </a:r>
          </a:p>
        </p:txBody>
      </p:sp>
      <p:sp>
        <p:nvSpPr>
          <p:cNvPr id="13" name="TextBox 12">
            <a:extLst>
              <a:ext uri="{FF2B5EF4-FFF2-40B4-BE49-F238E27FC236}">
                <a16:creationId xmlns:a16="http://schemas.microsoft.com/office/drawing/2014/main" id="{A3CC6F24-B407-5174-11D9-AFD3C47A7D96}"/>
              </a:ext>
            </a:extLst>
          </p:cNvPr>
          <p:cNvSpPr txBox="1"/>
          <p:nvPr/>
        </p:nvSpPr>
        <p:spPr>
          <a:xfrm>
            <a:off x="2902273" y="1663807"/>
            <a:ext cx="1539450" cy="415498"/>
          </a:xfrm>
          <a:prstGeom prst="rect">
            <a:avLst/>
          </a:prstGeom>
          <a:noFill/>
        </p:spPr>
        <p:txBody>
          <a:bodyPr wrap="square" rtlCol="0">
            <a:spAutoFit/>
          </a:bodyPr>
          <a:lstStyle/>
          <a:p>
            <a:pPr algn="just"/>
            <a:r>
              <a:rPr lang="en-US" sz="1050" b="1" dirty="0">
                <a:latin typeface="Lato Black" panose="020F0502020204030203" pitchFamily="34" charset="77"/>
                <a:ea typeface="Lato Medium" panose="020F0502020204030203" pitchFamily="34" charset="0"/>
                <a:cs typeface="Lato Medium" panose="020F0502020204030203" pitchFamily="34" charset="0"/>
              </a:rPr>
              <a:t>RESULTS </a:t>
            </a:r>
            <a:r>
              <a:rPr lang="en-US" sz="1050" dirty="0">
                <a:latin typeface="Lato Light" panose="020F0302020204030203" pitchFamily="34" charset="77"/>
                <a:ea typeface="Lato Medium" panose="020F0502020204030203" pitchFamily="34" charset="0"/>
                <a:cs typeface="Lato Medium" panose="020F0502020204030203" pitchFamily="34" charset="0"/>
              </a:rPr>
              <a:t>(VI vs IPI)</a:t>
            </a:r>
          </a:p>
          <a:p>
            <a:pPr algn="just"/>
            <a:endParaRPr lang="en-US" sz="1050" dirty="0">
              <a:latin typeface="Lato Light" panose="020F0302020204030203" pitchFamily="34" charset="77"/>
              <a:ea typeface="Lato Medium" panose="020F0502020204030203" pitchFamily="34" charset="0"/>
              <a:cs typeface="Lato Medium" panose="020F0502020204030203" pitchFamily="34" charset="0"/>
            </a:endParaRPr>
          </a:p>
        </p:txBody>
      </p:sp>
      <p:sp>
        <p:nvSpPr>
          <p:cNvPr id="14" name="TextBox 13">
            <a:extLst>
              <a:ext uri="{FF2B5EF4-FFF2-40B4-BE49-F238E27FC236}">
                <a16:creationId xmlns:a16="http://schemas.microsoft.com/office/drawing/2014/main" id="{F6CC9FFB-32E9-FF9F-5E00-9F6F8662B9D4}"/>
              </a:ext>
            </a:extLst>
          </p:cNvPr>
          <p:cNvSpPr txBox="1"/>
          <p:nvPr/>
        </p:nvSpPr>
        <p:spPr>
          <a:xfrm>
            <a:off x="6344132" y="1630093"/>
            <a:ext cx="2222190" cy="2346796"/>
          </a:xfrm>
          <a:prstGeom prst="rect">
            <a:avLst/>
          </a:prstGeom>
          <a:noFill/>
        </p:spPr>
        <p:txBody>
          <a:bodyPr wrap="square" rtlCol="0">
            <a:spAutoFit/>
          </a:bodyPr>
          <a:lstStyle/>
          <a:p>
            <a:pPr algn="just"/>
            <a:r>
              <a:rPr lang="en-US" sz="1050" b="1" dirty="0">
                <a:latin typeface="Lato Black" panose="020F0502020204030203" pitchFamily="34" charset="77"/>
                <a:ea typeface="Lato Medium" panose="020F0502020204030203" pitchFamily="34" charset="0"/>
                <a:cs typeface="Lato Medium" panose="020F0502020204030203" pitchFamily="34" charset="0"/>
              </a:rPr>
              <a:t>LIMITATIONS</a:t>
            </a:r>
            <a:endParaRPr lang="en-US" sz="1050" dirty="0">
              <a:latin typeface="Lato Medium" panose="020F0502020204030203" pitchFamily="34" charset="0"/>
              <a:ea typeface="Lato Medium" panose="020F0502020204030203" pitchFamily="34" charset="0"/>
              <a:cs typeface="Lato Medium" panose="020F0502020204030203" pitchFamily="34" charset="0"/>
            </a:endParaRPr>
          </a:p>
          <a:p>
            <a:pPr marL="171450" indent="-171450">
              <a:spcAft>
                <a:spcPts val="600"/>
              </a:spcAft>
              <a:buFont typeface="Arial" panose="020B0604020202020204" pitchFamily="34" charset="0"/>
              <a:buChar char="•"/>
            </a:pPr>
            <a:r>
              <a:rPr lang="en-US" sz="1050" dirty="0">
                <a:latin typeface="Lato" panose="020F0502020204030203" pitchFamily="34" charset="77"/>
                <a:ea typeface="Lato Medium" panose="020F0502020204030203" pitchFamily="34" charset="0"/>
                <a:cs typeface="Lato Medium" panose="020F0502020204030203" pitchFamily="34" charset="0"/>
              </a:rPr>
              <a:t>Design</a:t>
            </a:r>
            <a:r>
              <a:rPr lang="en-US" sz="1050" dirty="0">
                <a:latin typeface="Lato Light" panose="020F0302020204030203" pitchFamily="34" charset="77"/>
                <a:ea typeface="Lato Medium" panose="020F0502020204030203" pitchFamily="34" charset="0"/>
                <a:cs typeface="Lato Medium" panose="020F0502020204030203" pitchFamily="34" charset="0"/>
              </a:rPr>
              <a:t>: subject to recall bias; large, urban residency may not be representative of more rural programs; may have been confounded by COVID pandemic</a:t>
            </a:r>
          </a:p>
          <a:p>
            <a:pPr marL="171450" indent="-171450">
              <a:spcAft>
                <a:spcPts val="600"/>
              </a:spcAft>
              <a:buFont typeface="Arial" panose="020B0604020202020204" pitchFamily="34" charset="0"/>
              <a:buChar char="•"/>
            </a:pPr>
            <a:r>
              <a:rPr lang="en-US" sz="1050" dirty="0">
                <a:latin typeface="Lato" panose="020F0502020204030203" pitchFamily="34" charset="77"/>
                <a:ea typeface="Lato Medium" panose="020F0502020204030203" pitchFamily="34" charset="0"/>
                <a:cs typeface="Lato Medium" panose="020F0502020204030203" pitchFamily="34" charset="0"/>
              </a:rPr>
              <a:t>Who</a:t>
            </a:r>
            <a:r>
              <a:rPr lang="en-US" sz="1050" dirty="0">
                <a:latin typeface="Lato Light" panose="020F0302020204030203" pitchFamily="34" charset="77"/>
                <a:ea typeface="Lato Medium" panose="020F0502020204030203" pitchFamily="34" charset="0"/>
                <a:cs typeface="Lato Medium" panose="020F0502020204030203" pitchFamily="34" charset="0"/>
              </a:rPr>
              <a:t>: PGY1s 27% response rate; not stratified by specialty</a:t>
            </a:r>
          </a:p>
          <a:p>
            <a:pPr algn="just"/>
            <a:r>
              <a:rPr lang="en-US" sz="1050" b="1" dirty="0">
                <a:latin typeface="Lato Black" panose="020F0502020204030203" pitchFamily="34" charset="77"/>
                <a:ea typeface="Lato Medium" panose="020F0502020204030203" pitchFamily="34" charset="0"/>
                <a:cs typeface="Lato Medium" panose="020F0502020204030203" pitchFamily="34" charset="0"/>
              </a:rPr>
              <a:t>FUTURE DIRECTIONS</a:t>
            </a:r>
            <a:endParaRPr lang="en-US" sz="1050" dirty="0">
              <a:latin typeface="Lato Medium" panose="020F0502020204030203" pitchFamily="34" charset="0"/>
              <a:ea typeface="Lato Medium" panose="020F0502020204030203" pitchFamily="34" charset="0"/>
              <a:cs typeface="Lato Medium" panose="020F0502020204030203" pitchFamily="34" charset="0"/>
            </a:endParaRPr>
          </a:p>
          <a:p>
            <a:pPr marL="171450" indent="-171450">
              <a:spcAft>
                <a:spcPts val="600"/>
              </a:spcAft>
              <a:buFont typeface="Arial" panose="020B0604020202020204" pitchFamily="34" charset="0"/>
              <a:buChar char="•"/>
            </a:pPr>
            <a:r>
              <a:rPr lang="en-US" sz="1050" dirty="0">
                <a:latin typeface="Lato Light" panose="020F0302020204030203" pitchFamily="34" charset="77"/>
                <a:ea typeface="Lato Medium" panose="020F0502020204030203" pitchFamily="34" charset="0"/>
                <a:cs typeface="Lato Medium" panose="020F0502020204030203" pitchFamily="34" charset="0"/>
              </a:rPr>
              <a:t>Determining which details (e.g., city, daily life)  provide applicants the most authentic representation of the program</a:t>
            </a:r>
          </a:p>
        </p:txBody>
      </p:sp>
      <p:sp>
        <p:nvSpPr>
          <p:cNvPr id="15" name="TextBox 14">
            <a:extLst>
              <a:ext uri="{FF2B5EF4-FFF2-40B4-BE49-F238E27FC236}">
                <a16:creationId xmlns:a16="http://schemas.microsoft.com/office/drawing/2014/main" id="{7846F6E7-06E4-2CC8-9C73-5A7BCFAEDF69}"/>
              </a:ext>
            </a:extLst>
          </p:cNvPr>
          <p:cNvSpPr txBox="1"/>
          <p:nvPr/>
        </p:nvSpPr>
        <p:spPr>
          <a:xfrm>
            <a:off x="317124" y="4152241"/>
            <a:ext cx="8181235" cy="415498"/>
          </a:xfrm>
          <a:prstGeom prst="rect">
            <a:avLst/>
          </a:prstGeom>
          <a:noFill/>
        </p:spPr>
        <p:txBody>
          <a:bodyPr wrap="square" rtlCol="0">
            <a:spAutoFit/>
          </a:bodyPr>
          <a:lstStyle/>
          <a:p>
            <a:r>
              <a:rPr lang="en-US" sz="1050" b="1" dirty="0">
                <a:latin typeface="Lato Black" panose="020F0502020204030203" pitchFamily="34" charset="77"/>
                <a:ea typeface="Lato Medium" panose="020F0502020204030203" pitchFamily="34" charset="0"/>
                <a:cs typeface="Lato Medium" panose="020F0502020204030203" pitchFamily="34" charset="0"/>
              </a:rPr>
              <a:t>CONCLUSION</a:t>
            </a:r>
            <a:r>
              <a:rPr lang="en-US" sz="1050" dirty="0">
                <a:latin typeface="Lato Medium" panose="020F0502020204030203" pitchFamily="34" charset="0"/>
                <a:ea typeface="Lato Medium" panose="020F0502020204030203" pitchFamily="34" charset="0"/>
                <a:cs typeface="Lato Medium" panose="020F0502020204030203" pitchFamily="34" charset="0"/>
              </a:rPr>
              <a:t> </a:t>
            </a:r>
            <a:r>
              <a:rPr lang="en-US" sz="1050" dirty="0">
                <a:latin typeface="Lato Light" panose="020F0302020204030203" pitchFamily="34" charset="77"/>
                <a:ea typeface="Lato Medium" panose="020F0502020204030203" pitchFamily="34" charset="0"/>
                <a:cs typeface="Lato Medium" panose="020F0502020204030203" pitchFamily="34" charset="0"/>
              </a:rPr>
              <a:t>Virtual interviews save applicants thousands of dollars at the expense of  their perception of the residency program. The authors identified several key areas programs should focus on during VI to enhance program perception.</a:t>
            </a:r>
          </a:p>
        </p:txBody>
      </p:sp>
      <p:pic>
        <p:nvPicPr>
          <p:cNvPr id="16" name="Picture 15" descr="Text&#10;&#10;Description automatically generated">
            <a:extLst>
              <a:ext uri="{FF2B5EF4-FFF2-40B4-BE49-F238E27FC236}">
                <a16:creationId xmlns:a16="http://schemas.microsoft.com/office/drawing/2014/main" id="{21C7C014-C408-D10D-F7AF-1C43493C9698}"/>
              </a:ext>
            </a:extLst>
          </p:cNvPr>
          <p:cNvPicPr>
            <a:picLocks noChangeAspect="1"/>
          </p:cNvPicPr>
          <p:nvPr/>
        </p:nvPicPr>
        <p:blipFill>
          <a:blip r:embed="rId3"/>
          <a:stretch>
            <a:fillRect/>
          </a:stretch>
        </p:blipFill>
        <p:spPr>
          <a:xfrm>
            <a:off x="7061887" y="4560978"/>
            <a:ext cx="2082113" cy="624635"/>
          </a:xfrm>
          <a:prstGeom prst="rect">
            <a:avLst/>
          </a:prstGeom>
        </p:spPr>
      </p:pic>
      <p:sp>
        <p:nvSpPr>
          <p:cNvPr id="17" name="TextBox 16">
            <a:extLst>
              <a:ext uri="{FF2B5EF4-FFF2-40B4-BE49-F238E27FC236}">
                <a16:creationId xmlns:a16="http://schemas.microsoft.com/office/drawing/2014/main" id="{2B4B6277-E794-5506-223F-781324555BF2}"/>
              </a:ext>
            </a:extLst>
          </p:cNvPr>
          <p:cNvSpPr txBox="1"/>
          <p:nvPr/>
        </p:nvSpPr>
        <p:spPr>
          <a:xfrm>
            <a:off x="317124" y="4705879"/>
            <a:ext cx="5697527" cy="334835"/>
          </a:xfrm>
          <a:prstGeom prst="rect">
            <a:avLst/>
          </a:prstGeom>
          <a:noFill/>
        </p:spPr>
        <p:txBody>
          <a:bodyPr wrap="square">
            <a:spAutoFit/>
          </a:bodyPr>
          <a:lstStyle/>
          <a:p>
            <a:r>
              <a:rPr lang="en-US" sz="788" dirty="0">
                <a:latin typeface="Lato Light" panose="020F0302020204030203" pitchFamily="34" charset="77"/>
              </a:rPr>
              <a:t>Wang, Sheri, et al. “Virtual Residency Interviews Associated with Lower Applicant Costs but at the Expense of Program Perception: A Cross-Sectional Survey Study.” Journal of Graduate Medical Education, 999 Dec. 2022, https://</a:t>
            </a:r>
            <a:r>
              <a:rPr lang="en-US" sz="788" dirty="0" err="1">
                <a:latin typeface="Lato Light" panose="020F0302020204030203" pitchFamily="34" charset="77"/>
              </a:rPr>
              <a:t>doi.org</a:t>
            </a:r>
            <a:r>
              <a:rPr lang="en-US" sz="788" dirty="0">
                <a:latin typeface="Lato Light" panose="020F0302020204030203" pitchFamily="34" charset="77"/>
              </a:rPr>
              <a:t>/DOI***. </a:t>
            </a:r>
          </a:p>
        </p:txBody>
      </p:sp>
      <p:pic>
        <p:nvPicPr>
          <p:cNvPr id="28" name="Graphic 27" descr="Money outline">
            <a:extLst>
              <a:ext uri="{FF2B5EF4-FFF2-40B4-BE49-F238E27FC236}">
                <a16:creationId xmlns:a16="http://schemas.microsoft.com/office/drawing/2014/main" id="{E4AD9AE5-A20A-8538-1641-0FC2C46781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20055" y="1958045"/>
            <a:ext cx="580702" cy="580702"/>
          </a:xfrm>
          <a:prstGeom prst="rect">
            <a:avLst/>
          </a:prstGeom>
        </p:spPr>
      </p:pic>
      <p:pic>
        <p:nvPicPr>
          <p:cNvPr id="34" name="Graphic 33" descr="Thought outline">
            <a:extLst>
              <a:ext uri="{FF2B5EF4-FFF2-40B4-BE49-F238E27FC236}">
                <a16:creationId xmlns:a16="http://schemas.microsoft.com/office/drawing/2014/main" id="{D7F24BE8-B4FD-9AA0-6128-84C2B73BBFA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35140" y="2641543"/>
            <a:ext cx="507189" cy="507189"/>
          </a:xfrm>
          <a:prstGeom prst="rect">
            <a:avLst/>
          </a:prstGeom>
        </p:spPr>
      </p:pic>
      <p:pic>
        <p:nvPicPr>
          <p:cNvPr id="52" name="Graphic 51" descr="Loan outline">
            <a:extLst>
              <a:ext uri="{FF2B5EF4-FFF2-40B4-BE49-F238E27FC236}">
                <a16:creationId xmlns:a16="http://schemas.microsoft.com/office/drawing/2014/main" id="{1C0B24B2-CB90-7667-90AA-86E79379947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101273" y="3211849"/>
            <a:ext cx="634931" cy="634931"/>
          </a:xfrm>
          <a:prstGeom prst="rect">
            <a:avLst/>
          </a:prstGeom>
        </p:spPr>
      </p:pic>
      <p:sp>
        <p:nvSpPr>
          <p:cNvPr id="58" name="TextBox 57">
            <a:extLst>
              <a:ext uri="{FF2B5EF4-FFF2-40B4-BE49-F238E27FC236}">
                <a16:creationId xmlns:a16="http://schemas.microsoft.com/office/drawing/2014/main" id="{EB7F1896-7994-6029-A67B-660DAEDC663F}"/>
              </a:ext>
            </a:extLst>
          </p:cNvPr>
          <p:cNvSpPr txBox="1"/>
          <p:nvPr/>
        </p:nvSpPr>
        <p:spPr>
          <a:xfrm>
            <a:off x="3759628" y="2133793"/>
            <a:ext cx="2452065" cy="261610"/>
          </a:xfrm>
          <a:prstGeom prst="rect">
            <a:avLst/>
          </a:prstGeom>
          <a:noFill/>
        </p:spPr>
        <p:txBody>
          <a:bodyPr wrap="square">
            <a:spAutoFit/>
          </a:bodyPr>
          <a:lstStyle/>
          <a:p>
            <a:r>
              <a:rPr lang="en-US" sz="1100" dirty="0">
                <a:latin typeface="Lato Medium" panose="020F0502020204030203" pitchFamily="34" charset="77"/>
                <a:ea typeface="Lato Medium" panose="020F0502020204030203" pitchFamily="34" charset="0"/>
                <a:cs typeface="Lato Medium" panose="020F0502020204030203" pitchFamily="34" charset="0"/>
              </a:rPr>
              <a:t>Costs</a:t>
            </a:r>
            <a:r>
              <a:rPr lang="en-US" sz="1100" dirty="0">
                <a:latin typeface="Lato Light" panose="020F0302020204030203" pitchFamily="34" charset="77"/>
                <a:ea typeface="Lato Medium" panose="020F0502020204030203" pitchFamily="34" charset="0"/>
                <a:cs typeface="Lato Medium" panose="020F0502020204030203" pitchFamily="34" charset="0"/>
              </a:rPr>
              <a:t>: $1,000 vs $3,200  </a:t>
            </a:r>
            <a:r>
              <a:rPr lang="en-US" sz="1100" i="1" dirty="0">
                <a:latin typeface="Lato Light" panose="020F0302020204030203" pitchFamily="34" charset="77"/>
                <a:ea typeface="Lato Medium" panose="020F0502020204030203" pitchFamily="34" charset="0"/>
                <a:cs typeface="Lato Medium" panose="020F0502020204030203" pitchFamily="34" charset="0"/>
              </a:rPr>
              <a:t>(p&lt;0.001)</a:t>
            </a:r>
            <a:endParaRPr lang="en-US" sz="1100" i="1" dirty="0"/>
          </a:p>
        </p:txBody>
      </p:sp>
      <p:sp>
        <p:nvSpPr>
          <p:cNvPr id="59" name="TextBox 58">
            <a:extLst>
              <a:ext uri="{FF2B5EF4-FFF2-40B4-BE49-F238E27FC236}">
                <a16:creationId xmlns:a16="http://schemas.microsoft.com/office/drawing/2014/main" id="{33D0ED69-E30B-A99D-621B-A6C76C962E11}"/>
              </a:ext>
            </a:extLst>
          </p:cNvPr>
          <p:cNvSpPr txBox="1"/>
          <p:nvPr/>
        </p:nvSpPr>
        <p:spPr>
          <a:xfrm>
            <a:off x="3752352" y="2757386"/>
            <a:ext cx="2452065" cy="261610"/>
          </a:xfrm>
          <a:prstGeom prst="rect">
            <a:avLst/>
          </a:prstGeom>
          <a:noFill/>
        </p:spPr>
        <p:txBody>
          <a:bodyPr wrap="square">
            <a:spAutoFit/>
          </a:bodyPr>
          <a:lstStyle/>
          <a:p>
            <a:r>
              <a:rPr lang="en-US" sz="1100" dirty="0">
                <a:latin typeface="Lato Medium" panose="020F0502020204030203" pitchFamily="34" charset="77"/>
                <a:ea typeface="Lato Medium" panose="020F0502020204030203" pitchFamily="34" charset="0"/>
                <a:cs typeface="Lato Medium" panose="020F0502020204030203" pitchFamily="34" charset="0"/>
              </a:rPr>
              <a:t>Perception</a:t>
            </a:r>
            <a:r>
              <a:rPr lang="en-US" sz="1100" dirty="0">
                <a:latin typeface="Lato Light" panose="020F0302020204030203" pitchFamily="34" charset="77"/>
                <a:ea typeface="Lato Medium" panose="020F0502020204030203" pitchFamily="34" charset="0"/>
                <a:cs typeface="Lato Medium" panose="020F0502020204030203" pitchFamily="34" charset="0"/>
              </a:rPr>
              <a:t>: 3.4/5 vs 4.1/5 </a:t>
            </a:r>
            <a:r>
              <a:rPr lang="en-US" sz="1100" i="1" dirty="0">
                <a:latin typeface="Lato Light" panose="020F0302020204030203" pitchFamily="34" charset="77"/>
                <a:ea typeface="Lato Medium" panose="020F0502020204030203" pitchFamily="34" charset="0"/>
                <a:cs typeface="Lato Medium" panose="020F0502020204030203" pitchFamily="34" charset="0"/>
              </a:rPr>
              <a:t>(p&lt;0.001) </a:t>
            </a:r>
            <a:endParaRPr lang="en-US" sz="1100" i="1" dirty="0"/>
          </a:p>
        </p:txBody>
      </p:sp>
      <p:sp>
        <p:nvSpPr>
          <p:cNvPr id="60" name="TextBox 59">
            <a:extLst>
              <a:ext uri="{FF2B5EF4-FFF2-40B4-BE49-F238E27FC236}">
                <a16:creationId xmlns:a16="http://schemas.microsoft.com/office/drawing/2014/main" id="{982E44B9-41C0-AC5B-2ECE-986696D4BF96}"/>
              </a:ext>
            </a:extLst>
          </p:cNvPr>
          <p:cNvSpPr txBox="1"/>
          <p:nvPr/>
        </p:nvSpPr>
        <p:spPr>
          <a:xfrm>
            <a:off x="3764271" y="3392926"/>
            <a:ext cx="2452065" cy="261610"/>
          </a:xfrm>
          <a:prstGeom prst="rect">
            <a:avLst/>
          </a:prstGeom>
          <a:noFill/>
        </p:spPr>
        <p:txBody>
          <a:bodyPr wrap="square">
            <a:spAutoFit/>
          </a:bodyPr>
          <a:lstStyle/>
          <a:p>
            <a:r>
              <a:rPr lang="en-US" sz="1100" dirty="0">
                <a:latin typeface="Lato Medium" panose="020F0502020204030203" pitchFamily="34" charset="77"/>
                <a:ea typeface="Lato Medium" panose="020F0502020204030203" pitchFamily="34" charset="0"/>
                <a:cs typeface="Lato Medium" panose="020F0502020204030203" pitchFamily="34" charset="0"/>
              </a:rPr>
              <a:t>Potential debt</a:t>
            </a:r>
            <a:r>
              <a:rPr lang="en-US" sz="1100" dirty="0">
                <a:latin typeface="Lato Light" panose="020F0302020204030203" pitchFamily="34" charset="77"/>
                <a:ea typeface="Lato Medium" panose="020F0502020204030203" pitchFamily="34" charset="0"/>
                <a:cs typeface="Lato Medium" panose="020F0502020204030203" pitchFamily="34" charset="0"/>
              </a:rPr>
              <a:t>: $2,122 vs 6,825</a:t>
            </a:r>
          </a:p>
        </p:txBody>
      </p:sp>
    </p:spTree>
    <p:extLst>
      <p:ext uri="{BB962C8B-B14F-4D97-AF65-F5344CB8AC3E}">
        <p14:creationId xmlns:p14="http://schemas.microsoft.com/office/powerpoint/2010/main" val="2536125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Google Shape;75;p14">
            <a:extLst>
              <a:ext uri="{FF2B5EF4-FFF2-40B4-BE49-F238E27FC236}">
                <a16:creationId xmlns:a16="http://schemas.microsoft.com/office/drawing/2014/main" id="{C5560B94-4321-EC50-12A2-78540E5A34FF}"/>
              </a:ext>
            </a:extLst>
          </p:cNvPr>
          <p:cNvSpPr/>
          <p:nvPr/>
        </p:nvSpPr>
        <p:spPr>
          <a:xfrm>
            <a:off x="1" y="1666248"/>
            <a:ext cx="2656190" cy="2870632"/>
          </a:xfrm>
          <a:prstGeom prst="rect">
            <a:avLst/>
          </a:prstGeom>
          <a:solidFill>
            <a:srgbClr val="EFEFEF"/>
          </a:solidFill>
          <a:ln>
            <a:noFill/>
          </a:ln>
        </p:spPr>
        <p:txBody>
          <a:bodyPr spcFirstLastPara="1" wrap="square" lIns="68569" tIns="68569" rIns="68569" bIns="68569" anchor="ctr" anchorCtr="0">
            <a:noAutofit/>
          </a:bodyPr>
          <a:lstStyle/>
          <a:p>
            <a:endParaRPr sz="1050"/>
          </a:p>
        </p:txBody>
      </p:sp>
      <p:sp>
        <p:nvSpPr>
          <p:cNvPr id="29" name="Google Shape;75;p14">
            <a:extLst>
              <a:ext uri="{FF2B5EF4-FFF2-40B4-BE49-F238E27FC236}">
                <a16:creationId xmlns:a16="http://schemas.microsoft.com/office/drawing/2014/main" id="{75F902B7-30DD-2D29-A4E8-3C74E6496A05}"/>
              </a:ext>
            </a:extLst>
          </p:cNvPr>
          <p:cNvSpPr/>
          <p:nvPr/>
        </p:nvSpPr>
        <p:spPr>
          <a:xfrm>
            <a:off x="6272573" y="1667244"/>
            <a:ext cx="2871426" cy="2927599"/>
          </a:xfrm>
          <a:prstGeom prst="rect">
            <a:avLst/>
          </a:prstGeom>
          <a:solidFill>
            <a:srgbClr val="EFEFEF"/>
          </a:solidFill>
          <a:ln>
            <a:noFill/>
          </a:ln>
        </p:spPr>
        <p:txBody>
          <a:bodyPr spcFirstLastPara="1" wrap="square" lIns="68569" tIns="68569" rIns="68569" bIns="68569" anchor="ctr" anchorCtr="0">
            <a:noAutofit/>
          </a:bodyPr>
          <a:lstStyle/>
          <a:p>
            <a:endParaRPr sz="1050"/>
          </a:p>
        </p:txBody>
      </p:sp>
      <p:sp>
        <p:nvSpPr>
          <p:cNvPr id="7" name="Google Shape;75;p14">
            <a:extLst>
              <a:ext uri="{FF2B5EF4-FFF2-40B4-BE49-F238E27FC236}">
                <a16:creationId xmlns:a16="http://schemas.microsoft.com/office/drawing/2014/main" id="{F462FF75-1CC5-AD75-C4A6-D566CCA2E586}"/>
              </a:ext>
            </a:extLst>
          </p:cNvPr>
          <p:cNvSpPr/>
          <p:nvPr/>
        </p:nvSpPr>
        <p:spPr>
          <a:xfrm>
            <a:off x="108604" y="1037707"/>
            <a:ext cx="9035396" cy="519693"/>
          </a:xfrm>
          <a:prstGeom prst="rect">
            <a:avLst/>
          </a:prstGeom>
          <a:solidFill>
            <a:srgbClr val="EFEFEF"/>
          </a:solidFill>
          <a:ln>
            <a:noFill/>
          </a:ln>
        </p:spPr>
        <p:txBody>
          <a:bodyPr spcFirstLastPara="1" wrap="square" lIns="68569" tIns="68569" rIns="68569" bIns="68569" anchor="ctr" anchorCtr="0">
            <a:noAutofit/>
          </a:bodyPr>
          <a:lstStyle/>
          <a:p>
            <a:endParaRPr sz="1050"/>
          </a:p>
        </p:txBody>
      </p:sp>
      <p:sp>
        <p:nvSpPr>
          <p:cNvPr id="8" name="TextBox 7">
            <a:extLst>
              <a:ext uri="{FF2B5EF4-FFF2-40B4-BE49-F238E27FC236}">
                <a16:creationId xmlns:a16="http://schemas.microsoft.com/office/drawing/2014/main" id="{1463CE0F-46D8-CB30-DA2E-1B7E333C8134}"/>
              </a:ext>
            </a:extLst>
          </p:cNvPr>
          <p:cNvSpPr txBox="1"/>
          <p:nvPr/>
        </p:nvSpPr>
        <p:spPr>
          <a:xfrm>
            <a:off x="317124" y="380840"/>
            <a:ext cx="8412925" cy="646331"/>
          </a:xfrm>
          <a:prstGeom prst="rect">
            <a:avLst/>
          </a:prstGeom>
          <a:noFill/>
        </p:spPr>
        <p:txBody>
          <a:bodyPr wrap="square" rtlCol="0">
            <a:spAutoFit/>
          </a:bodyPr>
          <a:lstStyle/>
          <a:p>
            <a:r>
              <a:rPr lang="en-US" sz="3600" dirty="0">
                <a:solidFill>
                  <a:srgbClr val="D71F29"/>
                </a:solidFill>
                <a:latin typeface="Baskervville" pitchFamily="2" charset="0"/>
                <a:ea typeface="Baskerville" panose="02020502070401020303" pitchFamily="18" charset="0"/>
              </a:rPr>
              <a:t>Cost of In-person vs. Virtual Interview</a:t>
            </a:r>
          </a:p>
        </p:txBody>
      </p:sp>
      <p:sp>
        <p:nvSpPr>
          <p:cNvPr id="9" name="TextBox 8">
            <a:extLst>
              <a:ext uri="{FF2B5EF4-FFF2-40B4-BE49-F238E27FC236}">
                <a16:creationId xmlns:a16="http://schemas.microsoft.com/office/drawing/2014/main" id="{D1E0565C-8BDB-D5C9-6F79-B333470473F7}"/>
              </a:ext>
            </a:extLst>
          </p:cNvPr>
          <p:cNvSpPr txBox="1"/>
          <p:nvPr/>
        </p:nvSpPr>
        <p:spPr>
          <a:xfrm>
            <a:off x="317124" y="214490"/>
            <a:ext cx="4911811" cy="253916"/>
          </a:xfrm>
          <a:prstGeom prst="rect">
            <a:avLst/>
          </a:prstGeom>
          <a:noFill/>
        </p:spPr>
        <p:txBody>
          <a:bodyPr wrap="square" rtlCol="0">
            <a:spAutoFit/>
          </a:bodyPr>
          <a:lstStyle/>
          <a:p>
            <a:r>
              <a:rPr lang="en-US" sz="1050" dirty="0">
                <a:latin typeface="Lato Medium" panose="020F0502020204030203" pitchFamily="34" charset="0"/>
                <a:ea typeface="Lato Medium" panose="020F0502020204030203" pitchFamily="34" charset="0"/>
                <a:cs typeface="Lato Medium" panose="020F0502020204030203" pitchFamily="34" charset="0"/>
              </a:rPr>
              <a:t>JOURNAL OF GRADUATE MEDICAL EDUCATION</a:t>
            </a:r>
          </a:p>
        </p:txBody>
      </p:sp>
      <p:sp>
        <p:nvSpPr>
          <p:cNvPr id="10" name="Rectangle 9">
            <a:extLst>
              <a:ext uri="{FF2B5EF4-FFF2-40B4-BE49-F238E27FC236}">
                <a16:creationId xmlns:a16="http://schemas.microsoft.com/office/drawing/2014/main" id="{FCDF1A10-3A20-894A-8750-4E84F0AF3A09}"/>
              </a:ext>
            </a:extLst>
          </p:cNvPr>
          <p:cNvSpPr/>
          <p:nvPr/>
        </p:nvSpPr>
        <p:spPr>
          <a:xfrm>
            <a:off x="0" y="0"/>
            <a:ext cx="120479" cy="51435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a:p>
        </p:txBody>
      </p:sp>
      <p:sp>
        <p:nvSpPr>
          <p:cNvPr id="11" name="TextBox 10">
            <a:extLst>
              <a:ext uri="{FF2B5EF4-FFF2-40B4-BE49-F238E27FC236}">
                <a16:creationId xmlns:a16="http://schemas.microsoft.com/office/drawing/2014/main" id="{E42F5E39-5731-BB31-6169-779EB03C386A}"/>
              </a:ext>
            </a:extLst>
          </p:cNvPr>
          <p:cNvSpPr txBox="1"/>
          <p:nvPr/>
        </p:nvSpPr>
        <p:spPr>
          <a:xfrm>
            <a:off x="317124" y="1084934"/>
            <a:ext cx="8181235" cy="415498"/>
          </a:xfrm>
          <a:prstGeom prst="rect">
            <a:avLst/>
          </a:prstGeom>
          <a:noFill/>
        </p:spPr>
        <p:txBody>
          <a:bodyPr wrap="square" rtlCol="0">
            <a:spAutoFit/>
          </a:bodyPr>
          <a:lstStyle/>
          <a:p>
            <a:r>
              <a:rPr lang="en-US" sz="1050" b="1" dirty="0">
                <a:latin typeface="Lato Black" panose="020F0502020204030203" pitchFamily="34" charset="77"/>
                <a:ea typeface="Lato Medium" panose="020F0502020204030203" pitchFamily="34" charset="0"/>
                <a:cs typeface="Lato Medium" panose="020F0502020204030203" pitchFamily="34" charset="0"/>
              </a:rPr>
              <a:t>INTRODUCTION</a:t>
            </a:r>
            <a:r>
              <a:rPr lang="en-US" sz="1050" dirty="0">
                <a:latin typeface="Lato Medium" panose="020F0502020204030203" pitchFamily="34" charset="0"/>
                <a:ea typeface="Lato Medium" panose="020F0502020204030203" pitchFamily="34" charset="0"/>
                <a:cs typeface="Lato Medium" panose="020F0502020204030203" pitchFamily="34" charset="0"/>
              </a:rPr>
              <a:t> </a:t>
            </a:r>
            <a:r>
              <a:rPr lang="en-US" sz="1050" dirty="0">
                <a:latin typeface="Lato Light" panose="020F0302020204030203" pitchFamily="34" charset="77"/>
                <a:ea typeface="Lato Medium" panose="020F0502020204030203" pitchFamily="34" charset="0"/>
                <a:cs typeface="Lato Medium" panose="020F0502020204030203" pitchFamily="34" charset="0"/>
              </a:rPr>
              <a:t>In-person residency interviews are expensive, but helpful for developing a perception of a program. Are virtual interviews (VI) associated with decreased costs for applicants compared to in-person interviews (IPI), and is it at the expense of program perception?</a:t>
            </a:r>
          </a:p>
        </p:txBody>
      </p:sp>
      <p:sp>
        <p:nvSpPr>
          <p:cNvPr id="12" name="TextBox 11">
            <a:extLst>
              <a:ext uri="{FF2B5EF4-FFF2-40B4-BE49-F238E27FC236}">
                <a16:creationId xmlns:a16="http://schemas.microsoft.com/office/drawing/2014/main" id="{B55C3718-214A-E551-6C7B-3A24D9FDD7C3}"/>
              </a:ext>
            </a:extLst>
          </p:cNvPr>
          <p:cNvSpPr txBox="1"/>
          <p:nvPr/>
        </p:nvSpPr>
        <p:spPr>
          <a:xfrm>
            <a:off x="317124" y="1718153"/>
            <a:ext cx="2222190" cy="2746906"/>
          </a:xfrm>
          <a:prstGeom prst="rect">
            <a:avLst/>
          </a:prstGeom>
          <a:noFill/>
        </p:spPr>
        <p:txBody>
          <a:bodyPr wrap="square" rtlCol="0">
            <a:spAutoFit/>
          </a:bodyPr>
          <a:lstStyle/>
          <a:p>
            <a:r>
              <a:rPr lang="en-US" sz="1050" b="1" dirty="0">
                <a:latin typeface="Lato Black" panose="020F0502020204030203" pitchFamily="34" charset="77"/>
                <a:ea typeface="Lato Medium" panose="020F0502020204030203" pitchFamily="34" charset="0"/>
                <a:cs typeface="Lato Medium" panose="020F0502020204030203" pitchFamily="34" charset="0"/>
              </a:rPr>
              <a:t>METHODS</a:t>
            </a:r>
            <a:r>
              <a:rPr lang="en-US" sz="1050" dirty="0">
                <a:latin typeface="Lato Medium" panose="020F0502020204030203" pitchFamily="34" charset="0"/>
                <a:ea typeface="Lato Medium" panose="020F0502020204030203" pitchFamily="34" charset="0"/>
                <a:cs typeface="Lato Medium" panose="020F0502020204030203" pitchFamily="34" charset="0"/>
              </a:rPr>
              <a:t> </a:t>
            </a:r>
            <a:endParaRPr lang="en-US" sz="1050" dirty="0">
              <a:latin typeface="Lato Light" panose="020F0302020204030203" pitchFamily="34" charset="77"/>
              <a:ea typeface="Lato Medium" panose="020F0502020204030203" pitchFamily="34" charset="0"/>
              <a:cs typeface="Lato Medium" panose="020F0502020204030203" pitchFamily="34" charset="0"/>
            </a:endParaRPr>
          </a:p>
          <a:p>
            <a:pPr marL="171450" indent="-171450">
              <a:spcAft>
                <a:spcPts val="600"/>
              </a:spcAft>
              <a:buFont typeface="Arial" panose="020B0604020202020204" pitchFamily="34" charset="0"/>
              <a:buChar char="•"/>
            </a:pPr>
            <a:r>
              <a:rPr lang="en-US" sz="1050" dirty="0">
                <a:latin typeface="Lato" panose="020F0502020204030203" pitchFamily="34" charset="77"/>
                <a:ea typeface="Lato Medium" panose="020F0502020204030203" pitchFamily="34" charset="0"/>
                <a:cs typeface="Lato Medium" panose="020F0502020204030203" pitchFamily="34" charset="0"/>
              </a:rPr>
              <a:t>Design</a:t>
            </a:r>
            <a:r>
              <a:rPr lang="en-US" sz="1050" dirty="0">
                <a:latin typeface="Lato Light" panose="020F0302020204030203" pitchFamily="34" charset="77"/>
                <a:ea typeface="Lato Medium" panose="020F0502020204030203" pitchFamily="34" charset="0"/>
                <a:cs typeface="Lato Medium" panose="020F0502020204030203" pitchFamily="34" charset="0"/>
              </a:rPr>
              <a:t>: single-center, multi-specialty study comparing  IPI vs. VI from 2020-2021</a:t>
            </a:r>
          </a:p>
          <a:p>
            <a:pPr marL="171450" indent="-171450">
              <a:spcAft>
                <a:spcPts val="600"/>
              </a:spcAft>
              <a:buFont typeface="Arial" panose="020B0604020202020204" pitchFamily="34" charset="0"/>
              <a:buChar char="•"/>
            </a:pPr>
            <a:r>
              <a:rPr lang="en-US" sz="1050" dirty="0">
                <a:latin typeface="Lato" panose="020F0502020204030203" pitchFamily="34" charset="77"/>
                <a:ea typeface="Lato Medium" panose="020F0502020204030203" pitchFamily="34" charset="0"/>
                <a:cs typeface="Lato Medium" panose="020F0502020204030203" pitchFamily="34" charset="0"/>
              </a:rPr>
              <a:t>Who</a:t>
            </a:r>
            <a:r>
              <a:rPr lang="en-US" sz="1050" dirty="0">
                <a:latin typeface="Lato Light" panose="020F0302020204030203" pitchFamily="34" charset="77"/>
                <a:ea typeface="Lato Medium" panose="020F0502020204030203" pitchFamily="34" charset="0"/>
                <a:cs typeface="Lato Medium" panose="020F0502020204030203" pitchFamily="34" charset="0"/>
              </a:rPr>
              <a:t>: 4</a:t>
            </a:r>
            <a:r>
              <a:rPr lang="en-US" sz="1050" baseline="30000" dirty="0">
                <a:latin typeface="Lato Light" panose="020F0302020204030203" pitchFamily="34" charset="77"/>
                <a:ea typeface="Lato Medium" panose="020F0502020204030203" pitchFamily="34" charset="0"/>
                <a:cs typeface="Lato Medium" panose="020F0502020204030203" pitchFamily="34" charset="0"/>
              </a:rPr>
              <a:t>th</a:t>
            </a:r>
            <a:r>
              <a:rPr lang="en-US" sz="1050" dirty="0">
                <a:latin typeface="Lato Light" panose="020F0302020204030203" pitchFamily="34" charset="77"/>
                <a:ea typeface="Lato Medium" panose="020F0502020204030203" pitchFamily="34" charset="0"/>
                <a:cs typeface="Lato Medium" panose="020F0502020204030203" pitchFamily="34" charset="0"/>
              </a:rPr>
              <a:t> year medical students and PGY1 residents (n=252)</a:t>
            </a:r>
          </a:p>
          <a:p>
            <a:pPr marL="171450" indent="-171450">
              <a:spcAft>
                <a:spcPts val="600"/>
              </a:spcAft>
              <a:buFont typeface="Arial" panose="020B0604020202020204" pitchFamily="34" charset="0"/>
              <a:buChar char="•"/>
            </a:pPr>
            <a:r>
              <a:rPr lang="en-US" sz="1050" dirty="0">
                <a:latin typeface="Lato" panose="020F0502020204030203" pitchFamily="34" charset="77"/>
                <a:ea typeface="Lato Medium" panose="020F0502020204030203" pitchFamily="34" charset="0"/>
                <a:cs typeface="Lato Medium" panose="020F0502020204030203" pitchFamily="34" charset="0"/>
              </a:rPr>
              <a:t>What</a:t>
            </a:r>
            <a:r>
              <a:rPr lang="en-US" sz="1050" dirty="0">
                <a:latin typeface="Lato Light" panose="020F0302020204030203" pitchFamily="34" charset="77"/>
                <a:ea typeface="Lato Medium" panose="020F0502020204030203" pitchFamily="34" charset="0"/>
                <a:cs typeface="Lato Medium" panose="020F0502020204030203" pitchFamily="34" charset="0"/>
              </a:rPr>
              <a:t>: using a one-time survey of IPI vs. VI, compared:                                               1) interview costs                               2) program perception                                               2) calculated potential debt accrual for both 3 and 7-year residencies</a:t>
            </a:r>
          </a:p>
          <a:p>
            <a:pPr marL="171450" indent="-171450">
              <a:spcAft>
                <a:spcPts val="600"/>
              </a:spcAft>
              <a:buFont typeface="Arial" panose="020B0604020202020204" pitchFamily="34" charset="0"/>
              <a:buChar char="•"/>
            </a:pPr>
            <a:r>
              <a:rPr lang="en-US" sz="1050" dirty="0">
                <a:latin typeface="Lato" panose="020F0502020204030203" pitchFamily="34" charset="77"/>
                <a:ea typeface="Lato Medium" panose="020F0502020204030203" pitchFamily="34" charset="0"/>
                <a:cs typeface="Lato Medium" panose="020F0502020204030203" pitchFamily="34" charset="0"/>
              </a:rPr>
              <a:t>Who</a:t>
            </a:r>
            <a:r>
              <a:rPr lang="en-US" sz="1050" dirty="0">
                <a:latin typeface="Lato Light" panose="020F0302020204030203" pitchFamily="34" charset="77"/>
                <a:ea typeface="Lato Medium" panose="020F0502020204030203" pitchFamily="34" charset="0"/>
                <a:cs typeface="Lato Medium" panose="020F0502020204030203" pitchFamily="34" charset="0"/>
              </a:rPr>
              <a:t>: 4</a:t>
            </a:r>
            <a:r>
              <a:rPr lang="en-US" sz="1050" baseline="30000" dirty="0">
                <a:latin typeface="Lato Light" panose="020F0302020204030203" pitchFamily="34" charset="77"/>
                <a:ea typeface="Lato Medium" panose="020F0502020204030203" pitchFamily="34" charset="0"/>
                <a:cs typeface="Lato Medium" panose="020F0502020204030203" pitchFamily="34" charset="0"/>
              </a:rPr>
              <a:t>th</a:t>
            </a:r>
            <a:r>
              <a:rPr lang="en-US" sz="1050" dirty="0">
                <a:latin typeface="Lato Light" panose="020F0302020204030203" pitchFamily="34" charset="77"/>
                <a:ea typeface="Lato Medium" panose="020F0502020204030203" pitchFamily="34" charset="0"/>
                <a:cs typeface="Lato Medium" panose="020F0502020204030203" pitchFamily="34" charset="0"/>
              </a:rPr>
              <a:t> year medical students and PGY1 residents (n=252)</a:t>
            </a:r>
          </a:p>
        </p:txBody>
      </p:sp>
      <p:sp>
        <p:nvSpPr>
          <p:cNvPr id="14" name="TextBox 13">
            <a:extLst>
              <a:ext uri="{FF2B5EF4-FFF2-40B4-BE49-F238E27FC236}">
                <a16:creationId xmlns:a16="http://schemas.microsoft.com/office/drawing/2014/main" id="{F6CC9FFB-32E9-FF9F-5E00-9F6F8662B9D4}"/>
              </a:ext>
            </a:extLst>
          </p:cNvPr>
          <p:cNvSpPr txBox="1"/>
          <p:nvPr/>
        </p:nvSpPr>
        <p:spPr>
          <a:xfrm>
            <a:off x="6344131" y="1718153"/>
            <a:ext cx="2619247" cy="2823850"/>
          </a:xfrm>
          <a:prstGeom prst="rect">
            <a:avLst/>
          </a:prstGeom>
          <a:noFill/>
        </p:spPr>
        <p:txBody>
          <a:bodyPr wrap="square" rtlCol="0">
            <a:spAutoFit/>
          </a:bodyPr>
          <a:lstStyle/>
          <a:p>
            <a:pPr algn="just"/>
            <a:r>
              <a:rPr lang="en-US" sz="1050" b="1" dirty="0">
                <a:latin typeface="Lato Black" panose="020F0502020204030203" pitchFamily="34" charset="77"/>
                <a:ea typeface="Lato Medium" panose="020F0502020204030203" pitchFamily="34" charset="0"/>
                <a:cs typeface="Lato Medium" panose="020F0502020204030203" pitchFamily="34" charset="0"/>
              </a:rPr>
              <a:t>LIMITATIONS</a:t>
            </a:r>
            <a:endParaRPr lang="en-US" sz="1050" dirty="0">
              <a:latin typeface="Lato Medium" panose="020F0502020204030203" pitchFamily="34" charset="0"/>
              <a:ea typeface="Lato Medium" panose="020F0502020204030203" pitchFamily="34" charset="0"/>
              <a:cs typeface="Lato Medium" panose="020F0502020204030203" pitchFamily="34" charset="0"/>
            </a:endParaRPr>
          </a:p>
          <a:p>
            <a:pPr marL="171450" indent="-171450">
              <a:spcAft>
                <a:spcPts val="600"/>
              </a:spcAft>
              <a:buFont typeface="Arial" panose="020B0604020202020204" pitchFamily="34" charset="0"/>
              <a:buChar char="•"/>
            </a:pPr>
            <a:r>
              <a:rPr lang="en-US" sz="1050" dirty="0">
                <a:latin typeface="Lato Light" panose="020F0302020204030203" pitchFamily="34" charset="77"/>
                <a:ea typeface="Lato Medium" panose="020F0502020204030203" pitchFamily="34" charset="0"/>
                <a:cs typeface="Lato Medium" panose="020F0502020204030203" pitchFamily="34" charset="0"/>
              </a:rPr>
              <a:t>Subject to recall bias</a:t>
            </a:r>
          </a:p>
          <a:p>
            <a:pPr marL="171450" indent="-171450">
              <a:spcAft>
                <a:spcPts val="600"/>
              </a:spcAft>
              <a:buFont typeface="Arial" panose="020B0604020202020204" pitchFamily="34" charset="0"/>
              <a:buChar char="•"/>
            </a:pPr>
            <a:r>
              <a:rPr lang="en-US" sz="1050" dirty="0">
                <a:latin typeface="Lato Light" panose="020F0302020204030203" pitchFamily="34" charset="77"/>
                <a:ea typeface="Lato Medium" panose="020F0502020204030203" pitchFamily="34" charset="0"/>
                <a:cs typeface="Lato Medium" panose="020F0502020204030203" pitchFamily="34" charset="0"/>
              </a:rPr>
              <a:t>Large, urban residency may not be representative of more rural programs</a:t>
            </a:r>
          </a:p>
          <a:p>
            <a:pPr marL="171450" indent="-171450">
              <a:spcAft>
                <a:spcPts val="600"/>
              </a:spcAft>
              <a:buFont typeface="Arial" panose="020B0604020202020204" pitchFamily="34" charset="0"/>
              <a:buChar char="•"/>
            </a:pPr>
            <a:r>
              <a:rPr lang="en-US" sz="1050" dirty="0">
                <a:latin typeface="Lato Light" panose="020F0302020204030203" pitchFamily="34" charset="77"/>
                <a:ea typeface="Lato Medium" panose="020F0502020204030203" pitchFamily="34" charset="0"/>
                <a:cs typeface="Lato Medium" panose="020F0502020204030203" pitchFamily="34" charset="0"/>
              </a:rPr>
              <a:t>May have been confounded by COVID pandemic</a:t>
            </a:r>
          </a:p>
          <a:p>
            <a:pPr algn="just"/>
            <a:r>
              <a:rPr lang="en-US" sz="1050" b="1" dirty="0">
                <a:latin typeface="Lato Black" panose="020F0502020204030203" pitchFamily="34" charset="77"/>
                <a:ea typeface="Lato Medium" panose="020F0502020204030203" pitchFamily="34" charset="0"/>
                <a:cs typeface="Lato Medium" panose="020F0502020204030203" pitchFamily="34" charset="0"/>
              </a:rPr>
              <a:t>FUTURE DIRECTIONS</a:t>
            </a:r>
            <a:endParaRPr lang="en-US" sz="1050" dirty="0">
              <a:latin typeface="Lato Medium" panose="020F0502020204030203" pitchFamily="34" charset="0"/>
              <a:ea typeface="Lato Medium" panose="020F0502020204030203" pitchFamily="34" charset="0"/>
              <a:cs typeface="Lato Medium" panose="020F0502020204030203" pitchFamily="34" charset="0"/>
            </a:endParaRPr>
          </a:p>
          <a:p>
            <a:pPr marL="171450" indent="-171450">
              <a:spcAft>
                <a:spcPts val="600"/>
              </a:spcAft>
              <a:buFont typeface="Arial" panose="020B0604020202020204" pitchFamily="34" charset="0"/>
              <a:buChar char="•"/>
            </a:pPr>
            <a:r>
              <a:rPr lang="en-US" sz="1050" dirty="0">
                <a:latin typeface="Lato Light" panose="020F0302020204030203" pitchFamily="34" charset="77"/>
                <a:ea typeface="Lato Medium" panose="020F0502020204030203" pitchFamily="34" charset="0"/>
                <a:cs typeface="Lato Medium" panose="020F0502020204030203" pitchFamily="34" charset="0"/>
              </a:rPr>
              <a:t>Determining which details (e.g., city, daily life)  provide applicants the most authentic representation of the program</a:t>
            </a:r>
          </a:p>
          <a:p>
            <a:pPr algn="just"/>
            <a:r>
              <a:rPr lang="en-US" sz="1050" b="1" dirty="0">
                <a:latin typeface="Lato Black" panose="020F0502020204030203" pitchFamily="34" charset="77"/>
                <a:ea typeface="Lato Medium" panose="020F0502020204030203" pitchFamily="34" charset="0"/>
                <a:cs typeface="Lato Medium" panose="020F0502020204030203" pitchFamily="34" charset="0"/>
              </a:rPr>
              <a:t>CONCLUSIONS</a:t>
            </a:r>
            <a:endParaRPr lang="en-US" sz="1050" dirty="0">
              <a:latin typeface="Lato Medium" panose="020F0502020204030203" pitchFamily="34" charset="0"/>
              <a:ea typeface="Lato Medium" panose="020F0502020204030203" pitchFamily="34" charset="0"/>
              <a:cs typeface="Lato Medium" panose="020F0502020204030203" pitchFamily="34" charset="0"/>
            </a:endParaRPr>
          </a:p>
          <a:p>
            <a:pPr marL="171450" indent="-171450">
              <a:spcAft>
                <a:spcPts val="600"/>
              </a:spcAft>
              <a:buFont typeface="Arial" panose="020B0604020202020204" pitchFamily="34" charset="0"/>
              <a:buChar char="•"/>
            </a:pPr>
            <a:r>
              <a:rPr lang="en-US" sz="1050" dirty="0">
                <a:latin typeface="Lato Light" panose="020F0302020204030203" pitchFamily="34" charset="77"/>
                <a:ea typeface="Lato Medium" panose="020F0502020204030203" pitchFamily="34" charset="0"/>
                <a:cs typeface="Lato Medium" panose="020F0502020204030203" pitchFamily="34" charset="0"/>
              </a:rPr>
              <a:t>VI are more affordable but come at the cost of decreased program perceptions and decreased satisfaction.</a:t>
            </a:r>
          </a:p>
        </p:txBody>
      </p:sp>
      <p:pic>
        <p:nvPicPr>
          <p:cNvPr id="16" name="Picture 15" descr="Text&#10;&#10;Description automatically generated">
            <a:extLst>
              <a:ext uri="{FF2B5EF4-FFF2-40B4-BE49-F238E27FC236}">
                <a16:creationId xmlns:a16="http://schemas.microsoft.com/office/drawing/2014/main" id="{21C7C014-C408-D10D-F7AF-1C43493C9698}"/>
              </a:ext>
            </a:extLst>
          </p:cNvPr>
          <p:cNvPicPr>
            <a:picLocks noChangeAspect="1"/>
          </p:cNvPicPr>
          <p:nvPr/>
        </p:nvPicPr>
        <p:blipFill>
          <a:blip r:embed="rId3"/>
          <a:stretch>
            <a:fillRect/>
          </a:stretch>
        </p:blipFill>
        <p:spPr>
          <a:xfrm>
            <a:off x="7061887" y="4560978"/>
            <a:ext cx="2082113" cy="624635"/>
          </a:xfrm>
          <a:prstGeom prst="rect">
            <a:avLst/>
          </a:prstGeom>
        </p:spPr>
      </p:pic>
      <p:sp>
        <p:nvSpPr>
          <p:cNvPr id="17" name="TextBox 16">
            <a:extLst>
              <a:ext uri="{FF2B5EF4-FFF2-40B4-BE49-F238E27FC236}">
                <a16:creationId xmlns:a16="http://schemas.microsoft.com/office/drawing/2014/main" id="{2B4B6277-E794-5506-223F-781324555BF2}"/>
              </a:ext>
            </a:extLst>
          </p:cNvPr>
          <p:cNvSpPr txBox="1"/>
          <p:nvPr/>
        </p:nvSpPr>
        <p:spPr>
          <a:xfrm>
            <a:off x="317124" y="4705879"/>
            <a:ext cx="5697527" cy="334835"/>
          </a:xfrm>
          <a:prstGeom prst="rect">
            <a:avLst/>
          </a:prstGeom>
          <a:noFill/>
        </p:spPr>
        <p:txBody>
          <a:bodyPr wrap="square">
            <a:spAutoFit/>
          </a:bodyPr>
          <a:lstStyle/>
          <a:p>
            <a:r>
              <a:rPr lang="en-US" sz="788" dirty="0">
                <a:latin typeface="Lato Light" panose="020F0302020204030203" pitchFamily="34" charset="77"/>
              </a:rPr>
              <a:t>Wang, Sheri, et al. “Virtual Residency Interviews Associated with Lower Applicant Costs but at the Expense of Program Perception: A Cross-Sectional Survey Study.” Journal of Graduate Medical Education, 999 Dec. 2022, https://</a:t>
            </a:r>
            <a:r>
              <a:rPr lang="en-US" sz="788" dirty="0" err="1">
                <a:latin typeface="Lato Light" panose="020F0302020204030203" pitchFamily="34" charset="77"/>
              </a:rPr>
              <a:t>doi.org</a:t>
            </a:r>
            <a:r>
              <a:rPr lang="en-US" sz="788" dirty="0">
                <a:latin typeface="Lato Light" panose="020F0302020204030203" pitchFamily="34" charset="77"/>
              </a:rPr>
              <a:t>/DOI***. </a:t>
            </a:r>
          </a:p>
        </p:txBody>
      </p:sp>
      <p:sp>
        <p:nvSpPr>
          <p:cNvPr id="39" name="Rectangle 38">
            <a:extLst>
              <a:ext uri="{FF2B5EF4-FFF2-40B4-BE49-F238E27FC236}">
                <a16:creationId xmlns:a16="http://schemas.microsoft.com/office/drawing/2014/main" id="{62A80875-2E4E-E590-C2CD-0B27E120121C}"/>
              </a:ext>
            </a:extLst>
          </p:cNvPr>
          <p:cNvSpPr/>
          <p:nvPr/>
        </p:nvSpPr>
        <p:spPr>
          <a:xfrm>
            <a:off x="2847721" y="1666248"/>
            <a:ext cx="3233322" cy="28947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BC69902D-0881-ABC4-1330-4E70C11B609E}"/>
              </a:ext>
            </a:extLst>
          </p:cNvPr>
          <p:cNvSpPr txBox="1"/>
          <p:nvPr/>
        </p:nvSpPr>
        <p:spPr>
          <a:xfrm>
            <a:off x="3281601" y="2290956"/>
            <a:ext cx="2623866" cy="1938992"/>
          </a:xfrm>
          <a:prstGeom prst="rect">
            <a:avLst/>
          </a:prstGeom>
          <a:noFill/>
        </p:spPr>
        <p:txBody>
          <a:bodyPr wrap="square" rtlCol="0">
            <a:spAutoFit/>
          </a:bodyPr>
          <a:lstStyle/>
          <a:p>
            <a:r>
              <a:rPr lang="en-US" sz="2000" b="1" dirty="0">
                <a:solidFill>
                  <a:schemeClr val="bg1"/>
                </a:solidFill>
                <a:latin typeface="Baskervville" pitchFamily="2" charset="0"/>
                <a:ea typeface="Baskerville" panose="02020502070401020303" pitchFamily="18" charset="0"/>
              </a:rPr>
              <a:t>This could be a way to create a visual abstract for a perspective piece or for a qualitative study with quotes.</a:t>
            </a:r>
          </a:p>
        </p:txBody>
      </p:sp>
      <p:sp>
        <p:nvSpPr>
          <p:cNvPr id="22" name="TextBox 21">
            <a:extLst>
              <a:ext uri="{FF2B5EF4-FFF2-40B4-BE49-F238E27FC236}">
                <a16:creationId xmlns:a16="http://schemas.microsoft.com/office/drawing/2014/main" id="{6D23D3E6-4B56-EB10-3FFC-C752B3D7E9AA}"/>
              </a:ext>
            </a:extLst>
          </p:cNvPr>
          <p:cNvSpPr txBox="1"/>
          <p:nvPr/>
        </p:nvSpPr>
        <p:spPr>
          <a:xfrm>
            <a:off x="2847721" y="1557401"/>
            <a:ext cx="815037" cy="1446550"/>
          </a:xfrm>
          <a:prstGeom prst="rect">
            <a:avLst/>
          </a:prstGeom>
          <a:noFill/>
        </p:spPr>
        <p:txBody>
          <a:bodyPr wrap="square" rtlCol="0">
            <a:spAutoFit/>
          </a:bodyPr>
          <a:lstStyle/>
          <a:p>
            <a:pPr algn="ctr"/>
            <a:r>
              <a:rPr lang="en-US" sz="8800" b="1" dirty="0">
                <a:solidFill>
                  <a:schemeClr val="tx1"/>
                </a:solidFill>
                <a:latin typeface="Baskervville" pitchFamily="2" charset="0"/>
                <a:ea typeface="Baskerville" panose="02020502070401020303" pitchFamily="18" charset="0"/>
              </a:rPr>
              <a:t>“</a:t>
            </a:r>
          </a:p>
        </p:txBody>
      </p:sp>
      <p:sp>
        <p:nvSpPr>
          <p:cNvPr id="24" name="TextBox 23">
            <a:extLst>
              <a:ext uri="{FF2B5EF4-FFF2-40B4-BE49-F238E27FC236}">
                <a16:creationId xmlns:a16="http://schemas.microsoft.com/office/drawing/2014/main" id="{97EB7542-1736-B4B4-5BA1-678650BC967E}"/>
              </a:ext>
            </a:extLst>
          </p:cNvPr>
          <p:cNvSpPr txBox="1"/>
          <p:nvPr/>
        </p:nvSpPr>
        <p:spPr>
          <a:xfrm>
            <a:off x="3268887" y="4171594"/>
            <a:ext cx="2082112" cy="261610"/>
          </a:xfrm>
          <a:prstGeom prst="rect">
            <a:avLst/>
          </a:prstGeom>
          <a:noFill/>
        </p:spPr>
        <p:txBody>
          <a:bodyPr wrap="square">
            <a:spAutoFit/>
          </a:bodyPr>
          <a:lstStyle/>
          <a:p>
            <a:r>
              <a:rPr lang="en-US" sz="1050" b="1" dirty="0">
                <a:latin typeface="Lato Black" panose="020F0502020204030203" pitchFamily="34" charset="77"/>
                <a:ea typeface="Lato Medium" panose="020F0502020204030203" pitchFamily="34" charset="0"/>
                <a:cs typeface="Lato Medium" panose="020F0502020204030203" pitchFamily="34" charset="0"/>
              </a:rPr>
              <a:t>ATTRIBUTION</a:t>
            </a:r>
            <a:endParaRPr lang="en-US" sz="1050" dirty="0"/>
          </a:p>
        </p:txBody>
      </p:sp>
    </p:spTree>
    <p:extLst>
      <p:ext uri="{BB962C8B-B14F-4D97-AF65-F5344CB8AC3E}">
        <p14:creationId xmlns:p14="http://schemas.microsoft.com/office/powerpoint/2010/main" val="1685478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Google Shape;75;p14">
            <a:extLst>
              <a:ext uri="{FF2B5EF4-FFF2-40B4-BE49-F238E27FC236}">
                <a16:creationId xmlns:a16="http://schemas.microsoft.com/office/drawing/2014/main" id="{C5560B94-4321-EC50-12A2-78540E5A34FF}"/>
              </a:ext>
            </a:extLst>
          </p:cNvPr>
          <p:cNvSpPr/>
          <p:nvPr/>
        </p:nvSpPr>
        <p:spPr>
          <a:xfrm>
            <a:off x="1" y="1666248"/>
            <a:ext cx="2656190" cy="2870632"/>
          </a:xfrm>
          <a:prstGeom prst="rect">
            <a:avLst/>
          </a:prstGeom>
          <a:solidFill>
            <a:srgbClr val="EFEFEF"/>
          </a:solidFill>
          <a:ln>
            <a:noFill/>
          </a:ln>
        </p:spPr>
        <p:txBody>
          <a:bodyPr spcFirstLastPara="1" wrap="square" lIns="68569" tIns="68569" rIns="68569" bIns="68569" anchor="ctr" anchorCtr="0">
            <a:noAutofit/>
          </a:bodyPr>
          <a:lstStyle/>
          <a:p>
            <a:endParaRPr sz="1050"/>
          </a:p>
        </p:txBody>
      </p:sp>
      <p:sp>
        <p:nvSpPr>
          <p:cNvPr id="7" name="Google Shape;75;p14">
            <a:extLst>
              <a:ext uri="{FF2B5EF4-FFF2-40B4-BE49-F238E27FC236}">
                <a16:creationId xmlns:a16="http://schemas.microsoft.com/office/drawing/2014/main" id="{F462FF75-1CC5-AD75-C4A6-D566CCA2E586}"/>
              </a:ext>
            </a:extLst>
          </p:cNvPr>
          <p:cNvSpPr/>
          <p:nvPr/>
        </p:nvSpPr>
        <p:spPr>
          <a:xfrm>
            <a:off x="108604" y="1037707"/>
            <a:ext cx="9035396" cy="519693"/>
          </a:xfrm>
          <a:prstGeom prst="rect">
            <a:avLst/>
          </a:prstGeom>
          <a:solidFill>
            <a:srgbClr val="EFEFEF"/>
          </a:solidFill>
          <a:ln>
            <a:noFill/>
          </a:ln>
        </p:spPr>
        <p:txBody>
          <a:bodyPr spcFirstLastPara="1" wrap="square" lIns="68569" tIns="68569" rIns="68569" bIns="68569" anchor="ctr" anchorCtr="0">
            <a:noAutofit/>
          </a:bodyPr>
          <a:lstStyle/>
          <a:p>
            <a:endParaRPr sz="1050"/>
          </a:p>
        </p:txBody>
      </p:sp>
      <p:sp>
        <p:nvSpPr>
          <p:cNvPr id="8" name="TextBox 7">
            <a:extLst>
              <a:ext uri="{FF2B5EF4-FFF2-40B4-BE49-F238E27FC236}">
                <a16:creationId xmlns:a16="http://schemas.microsoft.com/office/drawing/2014/main" id="{1463CE0F-46D8-CB30-DA2E-1B7E333C8134}"/>
              </a:ext>
            </a:extLst>
          </p:cNvPr>
          <p:cNvSpPr txBox="1"/>
          <p:nvPr/>
        </p:nvSpPr>
        <p:spPr>
          <a:xfrm>
            <a:off x="317124" y="380840"/>
            <a:ext cx="8412925" cy="646331"/>
          </a:xfrm>
          <a:prstGeom prst="rect">
            <a:avLst/>
          </a:prstGeom>
          <a:noFill/>
        </p:spPr>
        <p:txBody>
          <a:bodyPr wrap="square" rtlCol="0">
            <a:spAutoFit/>
          </a:bodyPr>
          <a:lstStyle/>
          <a:p>
            <a:r>
              <a:rPr lang="en-US" sz="3600" dirty="0">
                <a:solidFill>
                  <a:srgbClr val="D71F29"/>
                </a:solidFill>
                <a:latin typeface="Baskervville" pitchFamily="2" charset="0"/>
                <a:ea typeface="Baskerville" panose="02020502070401020303" pitchFamily="18" charset="0"/>
              </a:rPr>
              <a:t>Cost of In-person vs. Virtual Interview</a:t>
            </a:r>
          </a:p>
        </p:txBody>
      </p:sp>
      <p:sp>
        <p:nvSpPr>
          <p:cNvPr id="9" name="TextBox 8">
            <a:extLst>
              <a:ext uri="{FF2B5EF4-FFF2-40B4-BE49-F238E27FC236}">
                <a16:creationId xmlns:a16="http://schemas.microsoft.com/office/drawing/2014/main" id="{D1E0565C-8BDB-D5C9-6F79-B333470473F7}"/>
              </a:ext>
            </a:extLst>
          </p:cNvPr>
          <p:cNvSpPr txBox="1"/>
          <p:nvPr/>
        </p:nvSpPr>
        <p:spPr>
          <a:xfrm>
            <a:off x="317124" y="214490"/>
            <a:ext cx="4911811" cy="253916"/>
          </a:xfrm>
          <a:prstGeom prst="rect">
            <a:avLst/>
          </a:prstGeom>
          <a:noFill/>
        </p:spPr>
        <p:txBody>
          <a:bodyPr wrap="square" rtlCol="0">
            <a:spAutoFit/>
          </a:bodyPr>
          <a:lstStyle/>
          <a:p>
            <a:r>
              <a:rPr lang="en-US" sz="1050" dirty="0">
                <a:latin typeface="Lato Medium" panose="020F0502020204030203" pitchFamily="34" charset="0"/>
                <a:ea typeface="Lato Medium" panose="020F0502020204030203" pitchFamily="34" charset="0"/>
                <a:cs typeface="Lato Medium" panose="020F0502020204030203" pitchFamily="34" charset="0"/>
              </a:rPr>
              <a:t>JOURNAL OF GRADUATE MEDICAL EDUCATION</a:t>
            </a:r>
          </a:p>
        </p:txBody>
      </p:sp>
      <p:sp>
        <p:nvSpPr>
          <p:cNvPr id="10" name="Rectangle 9">
            <a:extLst>
              <a:ext uri="{FF2B5EF4-FFF2-40B4-BE49-F238E27FC236}">
                <a16:creationId xmlns:a16="http://schemas.microsoft.com/office/drawing/2014/main" id="{FCDF1A10-3A20-894A-8750-4E84F0AF3A09}"/>
              </a:ext>
            </a:extLst>
          </p:cNvPr>
          <p:cNvSpPr/>
          <p:nvPr/>
        </p:nvSpPr>
        <p:spPr>
          <a:xfrm>
            <a:off x="0" y="0"/>
            <a:ext cx="120479" cy="5143500"/>
          </a:xfrm>
          <a:prstGeom prst="rect">
            <a:avLst/>
          </a:prstGeom>
          <a:solidFill>
            <a:srgbClr val="622E7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a:p>
        </p:txBody>
      </p:sp>
      <p:sp>
        <p:nvSpPr>
          <p:cNvPr id="11" name="TextBox 10">
            <a:extLst>
              <a:ext uri="{FF2B5EF4-FFF2-40B4-BE49-F238E27FC236}">
                <a16:creationId xmlns:a16="http://schemas.microsoft.com/office/drawing/2014/main" id="{E42F5E39-5731-BB31-6169-779EB03C386A}"/>
              </a:ext>
            </a:extLst>
          </p:cNvPr>
          <p:cNvSpPr txBox="1"/>
          <p:nvPr/>
        </p:nvSpPr>
        <p:spPr>
          <a:xfrm>
            <a:off x="317124" y="1084934"/>
            <a:ext cx="8181235" cy="415498"/>
          </a:xfrm>
          <a:prstGeom prst="rect">
            <a:avLst/>
          </a:prstGeom>
          <a:noFill/>
        </p:spPr>
        <p:txBody>
          <a:bodyPr wrap="square" rtlCol="0">
            <a:spAutoFit/>
          </a:bodyPr>
          <a:lstStyle/>
          <a:p>
            <a:r>
              <a:rPr lang="en-US" sz="1050" b="1" dirty="0">
                <a:latin typeface="Lato Black" panose="020F0502020204030203" pitchFamily="34" charset="77"/>
                <a:ea typeface="Lato Medium" panose="020F0502020204030203" pitchFamily="34" charset="0"/>
                <a:cs typeface="Lato Medium" panose="020F0502020204030203" pitchFamily="34" charset="0"/>
              </a:rPr>
              <a:t>INTRODUCTION</a:t>
            </a:r>
            <a:r>
              <a:rPr lang="en-US" sz="1050" dirty="0">
                <a:latin typeface="Lato Medium" panose="020F0502020204030203" pitchFamily="34" charset="0"/>
                <a:ea typeface="Lato Medium" panose="020F0502020204030203" pitchFamily="34" charset="0"/>
                <a:cs typeface="Lato Medium" panose="020F0502020204030203" pitchFamily="34" charset="0"/>
              </a:rPr>
              <a:t> </a:t>
            </a:r>
            <a:r>
              <a:rPr lang="en-US" sz="1050" dirty="0">
                <a:latin typeface="Lato Light" panose="020F0302020204030203" pitchFamily="34" charset="77"/>
                <a:ea typeface="Lato Medium" panose="020F0502020204030203" pitchFamily="34" charset="0"/>
                <a:cs typeface="Lato Medium" panose="020F0502020204030203" pitchFamily="34" charset="0"/>
              </a:rPr>
              <a:t>In-person residency interviews are expensive, but helpful for developing a perception of a program. Are virtual interviews (VI) associated with decreased costs for applicants compared to in-person interviews (IPI), and is it at the expense of program perception?</a:t>
            </a:r>
          </a:p>
        </p:txBody>
      </p:sp>
      <p:sp>
        <p:nvSpPr>
          <p:cNvPr id="12" name="TextBox 11">
            <a:extLst>
              <a:ext uri="{FF2B5EF4-FFF2-40B4-BE49-F238E27FC236}">
                <a16:creationId xmlns:a16="http://schemas.microsoft.com/office/drawing/2014/main" id="{B55C3718-214A-E551-6C7B-3A24D9FDD7C3}"/>
              </a:ext>
            </a:extLst>
          </p:cNvPr>
          <p:cNvSpPr txBox="1"/>
          <p:nvPr/>
        </p:nvSpPr>
        <p:spPr>
          <a:xfrm>
            <a:off x="317124" y="1718153"/>
            <a:ext cx="2222190" cy="2746906"/>
          </a:xfrm>
          <a:prstGeom prst="rect">
            <a:avLst/>
          </a:prstGeom>
          <a:noFill/>
        </p:spPr>
        <p:txBody>
          <a:bodyPr wrap="square" rtlCol="0">
            <a:spAutoFit/>
          </a:bodyPr>
          <a:lstStyle/>
          <a:p>
            <a:r>
              <a:rPr lang="en-US" sz="1050" b="1" dirty="0">
                <a:latin typeface="Lato Black" panose="020F0502020204030203" pitchFamily="34" charset="77"/>
                <a:ea typeface="Lato Medium" panose="020F0502020204030203" pitchFamily="34" charset="0"/>
                <a:cs typeface="Lato Medium" panose="020F0502020204030203" pitchFamily="34" charset="0"/>
              </a:rPr>
              <a:t>METHODS</a:t>
            </a:r>
            <a:r>
              <a:rPr lang="en-US" sz="1050" dirty="0">
                <a:latin typeface="Lato Medium" panose="020F0502020204030203" pitchFamily="34" charset="0"/>
                <a:ea typeface="Lato Medium" panose="020F0502020204030203" pitchFamily="34" charset="0"/>
                <a:cs typeface="Lato Medium" panose="020F0502020204030203" pitchFamily="34" charset="0"/>
              </a:rPr>
              <a:t> </a:t>
            </a:r>
            <a:endParaRPr lang="en-US" sz="1050" dirty="0">
              <a:latin typeface="Lato Light" panose="020F0302020204030203" pitchFamily="34" charset="77"/>
              <a:ea typeface="Lato Medium" panose="020F0502020204030203" pitchFamily="34" charset="0"/>
              <a:cs typeface="Lato Medium" panose="020F0502020204030203" pitchFamily="34" charset="0"/>
            </a:endParaRPr>
          </a:p>
          <a:p>
            <a:pPr marL="171450" indent="-171450">
              <a:spcAft>
                <a:spcPts val="600"/>
              </a:spcAft>
              <a:buFont typeface="Arial" panose="020B0604020202020204" pitchFamily="34" charset="0"/>
              <a:buChar char="•"/>
            </a:pPr>
            <a:r>
              <a:rPr lang="en-US" sz="1050" dirty="0">
                <a:latin typeface="Lato" panose="020F0502020204030203" pitchFamily="34" charset="77"/>
                <a:ea typeface="Lato Medium" panose="020F0502020204030203" pitchFamily="34" charset="0"/>
                <a:cs typeface="Lato Medium" panose="020F0502020204030203" pitchFamily="34" charset="0"/>
              </a:rPr>
              <a:t>Design</a:t>
            </a:r>
            <a:r>
              <a:rPr lang="en-US" sz="1050" dirty="0">
                <a:latin typeface="Lato Light" panose="020F0302020204030203" pitchFamily="34" charset="77"/>
                <a:ea typeface="Lato Medium" panose="020F0502020204030203" pitchFamily="34" charset="0"/>
                <a:cs typeface="Lato Medium" panose="020F0502020204030203" pitchFamily="34" charset="0"/>
              </a:rPr>
              <a:t>: single-center, multi-specialty study comparing  IPI vs. VI from 2020-2021</a:t>
            </a:r>
          </a:p>
          <a:p>
            <a:pPr marL="171450" indent="-171450">
              <a:spcAft>
                <a:spcPts val="600"/>
              </a:spcAft>
              <a:buFont typeface="Arial" panose="020B0604020202020204" pitchFamily="34" charset="0"/>
              <a:buChar char="•"/>
            </a:pPr>
            <a:r>
              <a:rPr lang="en-US" sz="1050" dirty="0">
                <a:latin typeface="Lato" panose="020F0502020204030203" pitchFamily="34" charset="77"/>
                <a:ea typeface="Lato Medium" panose="020F0502020204030203" pitchFamily="34" charset="0"/>
                <a:cs typeface="Lato Medium" panose="020F0502020204030203" pitchFamily="34" charset="0"/>
              </a:rPr>
              <a:t>Who</a:t>
            </a:r>
            <a:r>
              <a:rPr lang="en-US" sz="1050" dirty="0">
                <a:latin typeface="Lato Light" panose="020F0302020204030203" pitchFamily="34" charset="77"/>
                <a:ea typeface="Lato Medium" panose="020F0502020204030203" pitchFamily="34" charset="0"/>
                <a:cs typeface="Lato Medium" panose="020F0502020204030203" pitchFamily="34" charset="0"/>
              </a:rPr>
              <a:t>: 4</a:t>
            </a:r>
            <a:r>
              <a:rPr lang="en-US" sz="1050" baseline="30000" dirty="0">
                <a:latin typeface="Lato Light" panose="020F0302020204030203" pitchFamily="34" charset="77"/>
                <a:ea typeface="Lato Medium" panose="020F0502020204030203" pitchFamily="34" charset="0"/>
                <a:cs typeface="Lato Medium" panose="020F0502020204030203" pitchFamily="34" charset="0"/>
              </a:rPr>
              <a:t>th</a:t>
            </a:r>
            <a:r>
              <a:rPr lang="en-US" sz="1050" dirty="0">
                <a:latin typeface="Lato Light" panose="020F0302020204030203" pitchFamily="34" charset="77"/>
                <a:ea typeface="Lato Medium" panose="020F0502020204030203" pitchFamily="34" charset="0"/>
                <a:cs typeface="Lato Medium" panose="020F0502020204030203" pitchFamily="34" charset="0"/>
              </a:rPr>
              <a:t> year medical students and PGY1 residents (n=252)</a:t>
            </a:r>
          </a:p>
          <a:p>
            <a:pPr marL="171450" indent="-171450">
              <a:spcAft>
                <a:spcPts val="600"/>
              </a:spcAft>
              <a:buFont typeface="Arial" panose="020B0604020202020204" pitchFamily="34" charset="0"/>
              <a:buChar char="•"/>
            </a:pPr>
            <a:r>
              <a:rPr lang="en-US" sz="1050" dirty="0">
                <a:latin typeface="Lato" panose="020F0502020204030203" pitchFamily="34" charset="77"/>
                <a:ea typeface="Lato Medium" panose="020F0502020204030203" pitchFamily="34" charset="0"/>
                <a:cs typeface="Lato Medium" panose="020F0502020204030203" pitchFamily="34" charset="0"/>
              </a:rPr>
              <a:t>What</a:t>
            </a:r>
            <a:r>
              <a:rPr lang="en-US" sz="1050" dirty="0">
                <a:latin typeface="Lato Light" panose="020F0302020204030203" pitchFamily="34" charset="77"/>
                <a:ea typeface="Lato Medium" panose="020F0502020204030203" pitchFamily="34" charset="0"/>
                <a:cs typeface="Lato Medium" panose="020F0502020204030203" pitchFamily="34" charset="0"/>
              </a:rPr>
              <a:t>: using a one-time survey of IPI vs. VI, compared:                                               1) interview costs                               2) program perception                                               2) calculated potential debt accrual for both 3 and 7-year residencies</a:t>
            </a:r>
          </a:p>
          <a:p>
            <a:pPr marL="171450" indent="-171450">
              <a:spcAft>
                <a:spcPts val="600"/>
              </a:spcAft>
              <a:buFont typeface="Arial" panose="020B0604020202020204" pitchFamily="34" charset="0"/>
              <a:buChar char="•"/>
            </a:pPr>
            <a:r>
              <a:rPr lang="en-US" sz="1050" dirty="0">
                <a:latin typeface="Lato" panose="020F0502020204030203" pitchFamily="34" charset="77"/>
                <a:ea typeface="Lato Medium" panose="020F0502020204030203" pitchFamily="34" charset="0"/>
                <a:cs typeface="Lato Medium" panose="020F0502020204030203" pitchFamily="34" charset="0"/>
              </a:rPr>
              <a:t>Who</a:t>
            </a:r>
            <a:r>
              <a:rPr lang="en-US" sz="1050" dirty="0">
                <a:latin typeface="Lato Light" panose="020F0302020204030203" pitchFamily="34" charset="77"/>
                <a:ea typeface="Lato Medium" panose="020F0502020204030203" pitchFamily="34" charset="0"/>
                <a:cs typeface="Lato Medium" panose="020F0502020204030203" pitchFamily="34" charset="0"/>
              </a:rPr>
              <a:t>: 4</a:t>
            </a:r>
            <a:r>
              <a:rPr lang="en-US" sz="1050" baseline="30000" dirty="0">
                <a:latin typeface="Lato Light" panose="020F0302020204030203" pitchFamily="34" charset="77"/>
                <a:ea typeface="Lato Medium" panose="020F0502020204030203" pitchFamily="34" charset="0"/>
                <a:cs typeface="Lato Medium" panose="020F0502020204030203" pitchFamily="34" charset="0"/>
              </a:rPr>
              <a:t>th</a:t>
            </a:r>
            <a:r>
              <a:rPr lang="en-US" sz="1050" dirty="0">
                <a:latin typeface="Lato Light" panose="020F0302020204030203" pitchFamily="34" charset="77"/>
                <a:ea typeface="Lato Medium" panose="020F0502020204030203" pitchFamily="34" charset="0"/>
                <a:cs typeface="Lato Medium" panose="020F0502020204030203" pitchFamily="34" charset="0"/>
              </a:rPr>
              <a:t> year medical students and PGY1 residents (n=252)</a:t>
            </a:r>
          </a:p>
        </p:txBody>
      </p:sp>
      <p:pic>
        <p:nvPicPr>
          <p:cNvPr id="16" name="Picture 15" descr="Text&#10;&#10;Description automatically generated">
            <a:extLst>
              <a:ext uri="{FF2B5EF4-FFF2-40B4-BE49-F238E27FC236}">
                <a16:creationId xmlns:a16="http://schemas.microsoft.com/office/drawing/2014/main" id="{21C7C014-C408-D10D-F7AF-1C43493C9698}"/>
              </a:ext>
            </a:extLst>
          </p:cNvPr>
          <p:cNvPicPr>
            <a:picLocks noChangeAspect="1"/>
          </p:cNvPicPr>
          <p:nvPr/>
        </p:nvPicPr>
        <p:blipFill>
          <a:blip r:embed="rId3"/>
          <a:stretch>
            <a:fillRect/>
          </a:stretch>
        </p:blipFill>
        <p:spPr>
          <a:xfrm>
            <a:off x="7061887" y="4560978"/>
            <a:ext cx="2082113" cy="624635"/>
          </a:xfrm>
          <a:prstGeom prst="rect">
            <a:avLst/>
          </a:prstGeom>
        </p:spPr>
      </p:pic>
      <p:sp>
        <p:nvSpPr>
          <p:cNvPr id="17" name="TextBox 16">
            <a:extLst>
              <a:ext uri="{FF2B5EF4-FFF2-40B4-BE49-F238E27FC236}">
                <a16:creationId xmlns:a16="http://schemas.microsoft.com/office/drawing/2014/main" id="{2B4B6277-E794-5506-223F-781324555BF2}"/>
              </a:ext>
            </a:extLst>
          </p:cNvPr>
          <p:cNvSpPr txBox="1"/>
          <p:nvPr/>
        </p:nvSpPr>
        <p:spPr>
          <a:xfrm>
            <a:off x="317124" y="4705879"/>
            <a:ext cx="5697527" cy="334835"/>
          </a:xfrm>
          <a:prstGeom prst="rect">
            <a:avLst/>
          </a:prstGeom>
          <a:noFill/>
        </p:spPr>
        <p:txBody>
          <a:bodyPr wrap="square">
            <a:spAutoFit/>
          </a:bodyPr>
          <a:lstStyle/>
          <a:p>
            <a:r>
              <a:rPr lang="en-US" sz="788" dirty="0">
                <a:latin typeface="Lato Light" panose="020F0302020204030203" pitchFamily="34" charset="77"/>
              </a:rPr>
              <a:t>Wang, Sheri, et al. “Virtual Residency Interviews Associated with Lower Applicant Costs but at the Expense of Program Perception: A Cross-Sectional Survey Study.” Journal of Graduate Medical Education, 999 Dec. 2022, https://</a:t>
            </a:r>
            <a:r>
              <a:rPr lang="en-US" sz="788" dirty="0" err="1">
                <a:latin typeface="Lato Light" panose="020F0302020204030203" pitchFamily="34" charset="77"/>
              </a:rPr>
              <a:t>doi.org</a:t>
            </a:r>
            <a:r>
              <a:rPr lang="en-US" sz="788" dirty="0">
                <a:latin typeface="Lato Light" panose="020F0302020204030203" pitchFamily="34" charset="77"/>
              </a:rPr>
              <a:t>/DOI***. </a:t>
            </a:r>
          </a:p>
        </p:txBody>
      </p:sp>
      <p:sp>
        <p:nvSpPr>
          <p:cNvPr id="39" name="Rectangle 38">
            <a:extLst>
              <a:ext uri="{FF2B5EF4-FFF2-40B4-BE49-F238E27FC236}">
                <a16:creationId xmlns:a16="http://schemas.microsoft.com/office/drawing/2014/main" id="{62A80875-2E4E-E590-C2CD-0B27E120121C}"/>
              </a:ext>
            </a:extLst>
          </p:cNvPr>
          <p:cNvSpPr/>
          <p:nvPr/>
        </p:nvSpPr>
        <p:spPr>
          <a:xfrm>
            <a:off x="2847720" y="1666248"/>
            <a:ext cx="6296279" cy="2894729"/>
          </a:xfrm>
          <a:prstGeom prst="rect">
            <a:avLst/>
          </a:prstGeom>
          <a:solidFill>
            <a:srgbClr val="622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BC69902D-0881-ABC4-1330-4E70C11B609E}"/>
              </a:ext>
            </a:extLst>
          </p:cNvPr>
          <p:cNvSpPr txBox="1"/>
          <p:nvPr/>
        </p:nvSpPr>
        <p:spPr>
          <a:xfrm>
            <a:off x="3281600" y="2290956"/>
            <a:ext cx="5715643" cy="1015663"/>
          </a:xfrm>
          <a:prstGeom prst="rect">
            <a:avLst/>
          </a:prstGeom>
          <a:noFill/>
        </p:spPr>
        <p:txBody>
          <a:bodyPr wrap="square" rtlCol="0">
            <a:spAutoFit/>
          </a:bodyPr>
          <a:lstStyle/>
          <a:p>
            <a:r>
              <a:rPr lang="en-US" sz="2000" b="1" dirty="0">
                <a:solidFill>
                  <a:schemeClr val="bg1"/>
                </a:solidFill>
                <a:latin typeface="Baskervville" pitchFamily="2" charset="0"/>
                <a:ea typeface="Baskerville" panose="02020502070401020303" pitchFamily="18" charset="0"/>
              </a:rPr>
              <a:t>This could be a way to create a visual abstract for a perspective piece or for a qualitative study with quotes.</a:t>
            </a:r>
          </a:p>
        </p:txBody>
      </p:sp>
      <p:sp>
        <p:nvSpPr>
          <p:cNvPr id="22" name="TextBox 21">
            <a:extLst>
              <a:ext uri="{FF2B5EF4-FFF2-40B4-BE49-F238E27FC236}">
                <a16:creationId xmlns:a16="http://schemas.microsoft.com/office/drawing/2014/main" id="{6D23D3E6-4B56-EB10-3FFC-C752B3D7E9AA}"/>
              </a:ext>
            </a:extLst>
          </p:cNvPr>
          <p:cNvSpPr txBox="1"/>
          <p:nvPr/>
        </p:nvSpPr>
        <p:spPr>
          <a:xfrm>
            <a:off x="2847721" y="1557401"/>
            <a:ext cx="815037" cy="1446550"/>
          </a:xfrm>
          <a:prstGeom prst="rect">
            <a:avLst/>
          </a:prstGeom>
          <a:noFill/>
        </p:spPr>
        <p:txBody>
          <a:bodyPr wrap="square" rtlCol="0">
            <a:spAutoFit/>
          </a:bodyPr>
          <a:lstStyle/>
          <a:p>
            <a:pPr algn="ctr"/>
            <a:r>
              <a:rPr lang="en-US" sz="8800" b="1" dirty="0">
                <a:solidFill>
                  <a:schemeClr val="tx1"/>
                </a:solidFill>
                <a:latin typeface="Baskervville" pitchFamily="2" charset="0"/>
                <a:ea typeface="Baskerville" panose="02020502070401020303" pitchFamily="18" charset="0"/>
              </a:rPr>
              <a:t>“</a:t>
            </a:r>
          </a:p>
        </p:txBody>
      </p:sp>
      <p:sp>
        <p:nvSpPr>
          <p:cNvPr id="24" name="TextBox 23">
            <a:extLst>
              <a:ext uri="{FF2B5EF4-FFF2-40B4-BE49-F238E27FC236}">
                <a16:creationId xmlns:a16="http://schemas.microsoft.com/office/drawing/2014/main" id="{97EB7542-1736-B4B4-5BA1-678650BC967E}"/>
              </a:ext>
            </a:extLst>
          </p:cNvPr>
          <p:cNvSpPr txBox="1"/>
          <p:nvPr/>
        </p:nvSpPr>
        <p:spPr>
          <a:xfrm>
            <a:off x="3268887" y="4171594"/>
            <a:ext cx="2082112" cy="261610"/>
          </a:xfrm>
          <a:prstGeom prst="rect">
            <a:avLst/>
          </a:prstGeom>
          <a:noFill/>
        </p:spPr>
        <p:txBody>
          <a:bodyPr wrap="square">
            <a:spAutoFit/>
          </a:bodyPr>
          <a:lstStyle/>
          <a:p>
            <a:r>
              <a:rPr lang="en-US" sz="1050" b="1" dirty="0">
                <a:latin typeface="Lato Black" panose="020F0502020204030203" pitchFamily="34" charset="77"/>
                <a:ea typeface="Lato Medium" panose="020F0502020204030203" pitchFamily="34" charset="0"/>
                <a:cs typeface="Lato Medium" panose="020F0502020204030203" pitchFamily="34" charset="0"/>
              </a:rPr>
              <a:t>ATTRIBUTION</a:t>
            </a:r>
            <a:endParaRPr lang="en-US" sz="1050" dirty="0"/>
          </a:p>
        </p:txBody>
      </p:sp>
      <p:sp>
        <p:nvSpPr>
          <p:cNvPr id="2" name="TextBox 1">
            <a:extLst>
              <a:ext uri="{FF2B5EF4-FFF2-40B4-BE49-F238E27FC236}">
                <a16:creationId xmlns:a16="http://schemas.microsoft.com/office/drawing/2014/main" id="{2CF66C55-F97F-9287-9918-E251B6C839E3}"/>
              </a:ext>
            </a:extLst>
          </p:cNvPr>
          <p:cNvSpPr txBox="1"/>
          <p:nvPr/>
        </p:nvSpPr>
        <p:spPr>
          <a:xfrm>
            <a:off x="3281599" y="3358415"/>
            <a:ext cx="5715643" cy="707886"/>
          </a:xfrm>
          <a:prstGeom prst="rect">
            <a:avLst/>
          </a:prstGeom>
          <a:noFill/>
        </p:spPr>
        <p:txBody>
          <a:bodyPr wrap="square" rtlCol="0">
            <a:spAutoFit/>
          </a:bodyPr>
          <a:lstStyle/>
          <a:p>
            <a:r>
              <a:rPr lang="en-US" sz="2000" b="1" dirty="0">
                <a:solidFill>
                  <a:schemeClr val="bg1"/>
                </a:solidFill>
                <a:latin typeface="Baskervville" pitchFamily="2" charset="0"/>
                <a:ea typeface="Baskerville" panose="02020502070401020303" pitchFamily="18" charset="0"/>
              </a:rPr>
              <a:t>This could be a way to create a visual abstract for a perspective piece or for a qualitative study.</a:t>
            </a:r>
          </a:p>
        </p:txBody>
      </p:sp>
    </p:spTree>
    <p:extLst>
      <p:ext uri="{BB962C8B-B14F-4D97-AF65-F5344CB8AC3E}">
        <p14:creationId xmlns:p14="http://schemas.microsoft.com/office/powerpoint/2010/main" val="2482915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FD410-CACC-83F1-B584-58FAB6DDB870}"/>
              </a:ext>
            </a:extLst>
          </p:cNvPr>
          <p:cNvSpPr>
            <a:spLocks noGrp="1"/>
          </p:cNvSpPr>
          <p:nvPr>
            <p:ph type="title"/>
          </p:nvPr>
        </p:nvSpPr>
        <p:spPr/>
        <p:txBody>
          <a:bodyPr/>
          <a:lstStyle/>
          <a:p>
            <a:r>
              <a:rPr lang="en-US" dirty="0"/>
              <a:t>For reference</a:t>
            </a:r>
          </a:p>
        </p:txBody>
      </p:sp>
      <p:sp>
        <p:nvSpPr>
          <p:cNvPr id="4" name="Slide Number Placeholder 3">
            <a:extLst>
              <a:ext uri="{FF2B5EF4-FFF2-40B4-BE49-F238E27FC236}">
                <a16:creationId xmlns:a16="http://schemas.microsoft.com/office/drawing/2014/main" id="{FFB8656A-961E-6B3C-F775-EE85A106A0D5}"/>
              </a:ext>
            </a:extLst>
          </p:cNvPr>
          <p:cNvSpPr>
            <a:spLocks noGrp="1"/>
          </p:cNvSpPr>
          <p:nvPr>
            <p:ph type="sldNum" sz="quarter" idx="12"/>
          </p:nvPr>
        </p:nvSpPr>
        <p:spPr/>
        <p:txBody>
          <a:bodyPr/>
          <a:lstStyle/>
          <a:p>
            <a:fld id="{659AC6F1-88A3-DB45-888A-3BDA682F0D38}" type="slidenum">
              <a:rPr lang="en-US" smtClean="0"/>
              <a:t>7</a:t>
            </a:fld>
            <a:endParaRPr lang="en-US"/>
          </a:p>
        </p:txBody>
      </p:sp>
    </p:spTree>
    <p:extLst>
      <p:ext uri="{BB962C8B-B14F-4D97-AF65-F5344CB8AC3E}">
        <p14:creationId xmlns:p14="http://schemas.microsoft.com/office/powerpoint/2010/main" val="1361070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F570AE-21D0-BB71-190C-EE999615D2BD}"/>
              </a:ext>
            </a:extLst>
          </p:cNvPr>
          <p:cNvPicPr>
            <a:picLocks noChangeAspect="1"/>
          </p:cNvPicPr>
          <p:nvPr/>
        </p:nvPicPr>
        <p:blipFill>
          <a:blip r:embed="rId2"/>
          <a:stretch>
            <a:fillRect/>
          </a:stretch>
        </p:blipFill>
        <p:spPr>
          <a:xfrm>
            <a:off x="598763" y="101600"/>
            <a:ext cx="7946473" cy="5041900"/>
          </a:xfrm>
          <a:prstGeom prst="rect">
            <a:avLst/>
          </a:prstGeom>
        </p:spPr>
      </p:pic>
    </p:spTree>
    <p:extLst>
      <p:ext uri="{BB962C8B-B14F-4D97-AF65-F5344CB8AC3E}">
        <p14:creationId xmlns:p14="http://schemas.microsoft.com/office/powerpoint/2010/main" val="558704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E9E7712-C53A-038E-0850-BC3C3E0E70DE}"/>
              </a:ext>
            </a:extLst>
          </p:cNvPr>
          <p:cNvSpPr>
            <a:spLocks noGrp="1"/>
          </p:cNvSpPr>
          <p:nvPr>
            <p:ph type="sldNum" sz="quarter" idx="12"/>
          </p:nvPr>
        </p:nvSpPr>
        <p:spPr/>
        <p:txBody>
          <a:bodyPr/>
          <a:lstStyle/>
          <a:p>
            <a:fld id="{659AC6F1-88A3-DB45-888A-3BDA682F0D38}" type="slidenum">
              <a:rPr lang="en-US" smtClean="0"/>
              <a:t>9</a:t>
            </a:fld>
            <a:endParaRPr lang="en-US"/>
          </a:p>
        </p:txBody>
      </p:sp>
      <p:pic>
        <p:nvPicPr>
          <p:cNvPr id="5" name="Picture 4">
            <a:extLst>
              <a:ext uri="{FF2B5EF4-FFF2-40B4-BE49-F238E27FC236}">
                <a16:creationId xmlns:a16="http://schemas.microsoft.com/office/drawing/2014/main" id="{FF30E5E0-454D-E7BA-6F55-9C7B0686D70E}"/>
              </a:ext>
            </a:extLst>
          </p:cNvPr>
          <p:cNvPicPr>
            <a:picLocks noChangeAspect="1"/>
          </p:cNvPicPr>
          <p:nvPr/>
        </p:nvPicPr>
        <p:blipFill>
          <a:blip r:embed="rId2"/>
          <a:stretch>
            <a:fillRect/>
          </a:stretch>
        </p:blipFill>
        <p:spPr>
          <a:xfrm>
            <a:off x="685800" y="1406356"/>
            <a:ext cx="7772400" cy="2330787"/>
          </a:xfrm>
          <a:prstGeom prst="rect">
            <a:avLst/>
          </a:prstGeom>
        </p:spPr>
      </p:pic>
    </p:spTree>
    <p:extLst>
      <p:ext uri="{BB962C8B-B14F-4D97-AF65-F5344CB8AC3E}">
        <p14:creationId xmlns:p14="http://schemas.microsoft.com/office/powerpoint/2010/main" val="3783559507"/>
      </p:ext>
    </p:extLst>
  </p:cSld>
  <p:clrMapOvr>
    <a:masterClrMapping/>
  </p:clrMapOvr>
</p:sld>
</file>

<file path=ppt/theme/theme1.xml><?xml version="1.0" encoding="utf-8"?>
<a:theme xmlns:a="http://schemas.openxmlformats.org/drawingml/2006/main" name="JGME Template">
  <a:themeElements>
    <a:clrScheme name="Custom 347">
      <a:dk1>
        <a:srgbClr val="000000"/>
      </a:dk1>
      <a:lt1>
        <a:srgbClr val="FFFFFF"/>
      </a:lt1>
      <a:dk2>
        <a:srgbClr val="666666"/>
      </a:dk2>
      <a:lt2>
        <a:srgbClr val="CCCCCC"/>
      </a:lt2>
      <a:accent1>
        <a:srgbClr val="D72229"/>
      </a:accent1>
      <a:accent2>
        <a:srgbClr val="431252"/>
      </a:accent2>
      <a:accent3>
        <a:srgbClr val="134A8D"/>
      </a:accent3>
      <a:accent4>
        <a:srgbClr val="046735"/>
      </a:accent4>
      <a:accent5>
        <a:srgbClr val="00718F"/>
      </a:accent5>
      <a:accent6>
        <a:srgbClr val="BEE7FA"/>
      </a:accent6>
      <a:hlink>
        <a:srgbClr val="0000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b4e3cbb-586e-43fc-8f22-4aa9dcf04837">
      <Terms xmlns="http://schemas.microsoft.com/office/infopath/2007/PartnerControls"/>
    </lcf76f155ced4ddcb4097134ff3c332f>
    <TaxCatchAll xmlns="02e8a83f-4031-4720-8bba-034ac814885b" xsi:nil="true"/>
    <_Flow_SignoffStatus xmlns="9b4e3cbb-586e-43fc-8f22-4aa9dcf0483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A8DD8BF07118D43A8B71C37A290CEC1" ma:contentTypeVersion="18" ma:contentTypeDescription="Create a new document." ma:contentTypeScope="" ma:versionID="987810c3d6d352a8717f4c0d70963885">
  <xsd:schema xmlns:xsd="http://www.w3.org/2001/XMLSchema" xmlns:xs="http://www.w3.org/2001/XMLSchema" xmlns:p="http://schemas.microsoft.com/office/2006/metadata/properties" xmlns:ns2="9b4e3cbb-586e-43fc-8f22-4aa9dcf04837" xmlns:ns3="02e8a83f-4031-4720-8bba-034ac814885b" targetNamespace="http://schemas.microsoft.com/office/2006/metadata/properties" ma:root="true" ma:fieldsID="8cb3b4b5250949ab1b6d9452eb03ef01" ns2:_="" ns3:_="">
    <xsd:import namespace="9b4e3cbb-586e-43fc-8f22-4aa9dcf04837"/>
    <xsd:import namespace="02e8a83f-4031-4720-8bba-034ac814885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3:TaxCatchAll" minOccurs="0"/>
                <xsd:element ref="ns2:MediaServiceOCR" minOccurs="0"/>
                <xsd:element ref="ns2:MediaServiceGenerationTime" minOccurs="0"/>
                <xsd:element ref="ns2:MediaServiceEventHashCode" minOccurs="0"/>
                <xsd:element ref="ns2:lcf76f155ced4ddcb4097134ff3c332f" minOccurs="0"/>
                <xsd:element ref="ns2:_Flow_SignoffStatu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4e3cbb-586e-43fc-8f22-4aa9dcf048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06b6d93-03f4-49d5-9e6a-9cbccfa9c2f5" ma:termSetId="09814cd3-568e-fe90-9814-8d621ff8fb84" ma:anchorId="fba54fb3-c3e1-fe81-a776-ca4b69148c4d" ma:open="true" ma:isKeyword="false">
      <xsd:complexType>
        <xsd:sequence>
          <xsd:element ref="pc:Terms" minOccurs="0" maxOccurs="1"/>
        </xsd:sequence>
      </xsd:complexType>
    </xsd:element>
    <xsd:element name="_Flow_SignoffStatus" ma:index="20" nillable="true" ma:displayName="Sign-off status" ma:internalName="Sign_x002d_off_x0020_status">
      <xsd:simpleType>
        <xsd:restriction base="dms:Text"/>
      </xsd:simpleType>
    </xsd:element>
    <xsd:element name="MediaServiceLocation" ma:index="21" nillable="true" ma:displayName="Location" ma:description="" ma:indexed="true"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2e8a83f-4031-4720-8bba-034ac814885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99f59492-b07c-4ec2-ad3a-3b6932dc6f04}" ma:internalName="TaxCatchAll" ma:showField="CatchAllData" ma:web="02e8a83f-4031-4720-8bba-034ac81488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311DAE-7414-4D70-9FB5-436B868D6ACD}">
  <ds:schemaRefs>
    <ds:schemaRef ds:uri="http://schemas.microsoft.com/office/2006/metadata/properties"/>
    <ds:schemaRef ds:uri="http://schemas.openxmlformats.org/package/2006/metadata/core-properties"/>
    <ds:schemaRef ds:uri="http://purl.org/dc/dcmitype/"/>
    <ds:schemaRef ds:uri="http://schemas.microsoft.com/office/2006/documentManagement/types"/>
    <ds:schemaRef ds:uri="9b4e3cbb-586e-43fc-8f22-4aa9dcf04837"/>
    <ds:schemaRef ds:uri="http://purl.org/dc/terms/"/>
    <ds:schemaRef ds:uri="02e8a83f-4031-4720-8bba-034ac814885b"/>
    <ds:schemaRef ds:uri="http://purl.org/dc/elements/1.1/"/>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1A16F0F1-7C8A-41B3-99D5-DA250174AF08}">
  <ds:schemaRefs>
    <ds:schemaRef ds:uri="http://schemas.microsoft.com/sharepoint/v3/contenttype/forms"/>
  </ds:schemaRefs>
</ds:datastoreItem>
</file>

<file path=customXml/itemProps3.xml><?xml version="1.0" encoding="utf-8"?>
<ds:datastoreItem xmlns:ds="http://schemas.openxmlformats.org/officeDocument/2006/customXml" ds:itemID="{2DB876C3-0D9D-47C8-BD71-3548ABEBA3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4e3cbb-586e-43fc-8f22-4aa9dcf04837"/>
    <ds:schemaRef ds:uri="02e8a83f-4031-4720-8bba-034ac81488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2866</TotalTime>
  <Words>1531</Words>
  <Application>Microsoft Office PowerPoint</Application>
  <PresentationFormat>On-screen Show (16:9)</PresentationFormat>
  <Paragraphs>127</Paragraphs>
  <Slides>9</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Baskervville</vt:lpstr>
      <vt:lpstr>Lato Medium</vt:lpstr>
      <vt:lpstr>Lato</vt:lpstr>
      <vt:lpstr>Lato Light</vt:lpstr>
      <vt:lpstr>Lato Black</vt:lpstr>
      <vt:lpstr>Arial</vt:lpstr>
      <vt:lpstr>JGME Template</vt:lpstr>
      <vt:lpstr>PowerPoint Presentation</vt:lpstr>
      <vt:lpstr>PowerPoint Presentation</vt:lpstr>
      <vt:lpstr>PowerPoint Presentation</vt:lpstr>
      <vt:lpstr>PowerPoint Presentation</vt:lpstr>
      <vt:lpstr>PowerPoint Presentation</vt:lpstr>
      <vt:lpstr>PowerPoint Presentation</vt:lpstr>
      <vt:lpstr>For reference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Barnash</dc:creator>
  <cp:lastModifiedBy>Emily Barnash</cp:lastModifiedBy>
  <cp:revision>18</cp:revision>
  <dcterms:modified xsi:type="dcterms:W3CDTF">2024-01-10T23:06:18Z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0x0101000A8DD8BF07118D43A8B71C37A290CEC1</vt:lpwstr>
  </property>
  <property fmtid="{D5CDD505-2E9C-101B-9397-08002B2CF9AE}" pid="3" name="Order">
    <vt:r8>100</vt:r8>
  </property>
</Properties>
</file>